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4"/>
  </p:notesMasterIdLst>
  <p:sldIdLst>
    <p:sldId id="256" r:id="rId2"/>
    <p:sldId id="260" r:id="rId3"/>
    <p:sldId id="261" r:id="rId4"/>
    <p:sldId id="258" r:id="rId5"/>
    <p:sldId id="262" r:id="rId6"/>
    <p:sldId id="269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55D33-EC14-4490-B05A-86050BEB10BD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C6BC6-DC7C-489D-83B4-3328067907F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92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C6BC6-DC7C-489D-83B4-3328067907FD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553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E39B744-1B83-45AE-A950-4CB0370B8247}" type="slidenum">
              <a:rPr lang="id-ID" smtClean="0"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8A47179-BBE0-4422-8A96-AB698F8B36DC}" type="datetimeFigureOut">
              <a:rPr lang="id-ID" smtClean="0"/>
              <a:t>19/07/2016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/>
              <a:t>Aspek</a:t>
            </a:r>
            <a:r>
              <a:rPr lang="en-US" sz="3200" b="1" dirty="0"/>
              <a:t> </a:t>
            </a:r>
            <a:r>
              <a:rPr lang="en-US" sz="3200" b="1" dirty="0" err="1"/>
              <a:t>Regulasi</a:t>
            </a:r>
            <a:r>
              <a:rPr lang="en-US" sz="3200" b="1" dirty="0"/>
              <a:t> Dan </a:t>
            </a:r>
            <a:r>
              <a:rPr lang="en-US" sz="3200" b="1" dirty="0" err="1"/>
              <a:t>Keberlanjutan</a:t>
            </a:r>
            <a:r>
              <a:rPr lang="en-US" sz="3200" b="1" dirty="0"/>
              <a:t> AMPL-</a:t>
            </a:r>
            <a:r>
              <a:rPr lang="en-US" sz="3200" b="1" dirty="0" err="1"/>
              <a:t>Berbasis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br>
              <a:rPr lang="id-ID" sz="3200" b="1" dirty="0"/>
            </a:br>
            <a:r>
              <a:rPr lang="en-GB" sz="3200" b="1" dirty="0" err="1"/>
              <a:t>Lamongan</a:t>
            </a:r>
            <a:r>
              <a:rPr lang="id-ID" sz="3200" b="1" dirty="0"/>
              <a:t>, 2</a:t>
            </a:r>
            <a:r>
              <a:rPr lang="en-GB" sz="3200" b="1" dirty="0"/>
              <a:t>6</a:t>
            </a:r>
            <a:r>
              <a:rPr lang="id-ID" sz="3200" b="1" dirty="0"/>
              <a:t> </a:t>
            </a:r>
            <a:r>
              <a:rPr lang="en-GB" sz="3200" b="1" dirty="0" err="1"/>
              <a:t>Januari</a:t>
            </a:r>
            <a:r>
              <a:rPr lang="id-ID" sz="3200" b="1" dirty="0"/>
              <a:t> 201</a:t>
            </a:r>
            <a:r>
              <a:rPr lang="en-GB" sz="3200" b="1" dirty="0"/>
              <a:t>5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665" y="3739480"/>
            <a:ext cx="1826239" cy="409600"/>
          </a:xfrm>
        </p:spPr>
        <p:txBody>
          <a:bodyPr>
            <a:normAutofit fontScale="92500"/>
          </a:bodyPr>
          <a:lstStyle/>
          <a:p>
            <a:r>
              <a:rPr lang="id-ID" dirty="0"/>
              <a:t>Disponsori oleh: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276946"/>
            <a:ext cx="3168352" cy="567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Muhajir\australian-aid-identifier-colour-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3" y="4149080"/>
            <a:ext cx="2510975" cy="1127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uhajir\bappena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399" y="6111489"/>
            <a:ext cx="1949522" cy="74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Muhajir\Universitas Ibn Khaldun bogor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160" y="5319112"/>
            <a:ext cx="772807" cy="78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Muhajir\unesco center for water law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372" y="5319112"/>
            <a:ext cx="3158059" cy="82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160453" y="5276862"/>
            <a:ext cx="1826239" cy="4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/>
              <a:t>Didukung oleh:</a:t>
            </a:r>
          </a:p>
        </p:txBody>
      </p:sp>
    </p:spTree>
    <p:extLst>
      <p:ext uri="{BB962C8B-B14F-4D97-AF65-F5344CB8AC3E}">
        <p14:creationId xmlns:p14="http://schemas.microsoft.com/office/powerpoint/2010/main" val="51512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Hubungan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PDAM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GB" sz="3200" dirty="0"/>
          </a:p>
          <a:p>
            <a:pPr marL="114300" indent="0">
              <a:buNone/>
            </a:pP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konteks</a:t>
            </a:r>
            <a:r>
              <a:rPr lang="en-US" sz="3200" dirty="0"/>
              <a:t> </a:t>
            </a:r>
            <a:r>
              <a:rPr lang="en-US" sz="3200" dirty="0" err="1"/>
              <a:t>dimana</a:t>
            </a:r>
            <a:r>
              <a:rPr lang="en-US" sz="3200" dirty="0"/>
              <a:t> </a:t>
            </a:r>
            <a:r>
              <a:rPr lang="en-US" sz="3200" dirty="0" err="1"/>
              <a:t>terdapat</a:t>
            </a:r>
            <a:r>
              <a:rPr lang="en-US" sz="3200" dirty="0"/>
              <a:t> HIPPAMS di </a:t>
            </a:r>
            <a:r>
              <a:rPr lang="en-US" sz="3200" dirty="0" err="1"/>
              <a:t>wilayah</a:t>
            </a:r>
            <a:r>
              <a:rPr lang="en-US" sz="3200" dirty="0"/>
              <a:t> PDAM, </a:t>
            </a:r>
            <a:r>
              <a:rPr lang="en-US" sz="3200" dirty="0" err="1"/>
              <a:t>bagaimanakah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 HIPPAMS </a:t>
            </a:r>
            <a:r>
              <a:rPr lang="en-US" sz="3200" dirty="0" err="1"/>
              <a:t>dan</a:t>
            </a:r>
            <a:r>
              <a:rPr lang="en-US" sz="3200" dirty="0"/>
              <a:t> PDAM? </a:t>
            </a:r>
          </a:p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r>
              <a:rPr lang="en-US" sz="3200" dirty="0" err="1"/>
              <a:t>Bagaimanakah</a:t>
            </a:r>
            <a:r>
              <a:rPr lang="en-US" sz="3200" dirty="0"/>
              <a:t> </a:t>
            </a:r>
            <a:r>
              <a:rPr lang="en-US" sz="3200" dirty="0" err="1"/>
              <a:t>koordinasi</a:t>
            </a:r>
            <a:r>
              <a:rPr lang="en-US" sz="3200" dirty="0"/>
              <a:t> HIPPAMS/PDAM </a:t>
            </a:r>
            <a:r>
              <a:rPr lang="en-US" sz="3200" dirty="0" err="1"/>
              <a:t>dalam</a:t>
            </a:r>
            <a:r>
              <a:rPr lang="en-US" sz="3200" dirty="0"/>
              <a:t> RISPAM?</a:t>
            </a:r>
            <a:endParaRPr lang="en-GB" sz="3200" dirty="0"/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Jaminan</a:t>
            </a:r>
            <a:r>
              <a:rPr lang="en-GB" dirty="0"/>
              <a:t> Air Baku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pengaturan</a:t>
            </a:r>
            <a:r>
              <a:rPr lang="en-US" sz="3200" dirty="0"/>
              <a:t> </a:t>
            </a:r>
            <a:r>
              <a:rPr lang="en-US" sz="3200" dirty="0" err="1"/>
              <a:t>manajemen</a:t>
            </a:r>
            <a:r>
              <a:rPr lang="en-US" sz="3200" dirty="0"/>
              <a:t> </a:t>
            </a:r>
            <a:r>
              <a:rPr lang="en-US" sz="3200" dirty="0" err="1"/>
              <a:t>konflik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daya</a:t>
            </a:r>
            <a:r>
              <a:rPr lang="en-US" sz="3200" dirty="0"/>
              <a:t> air di </a:t>
            </a:r>
            <a:r>
              <a:rPr lang="en-US" sz="3200" dirty="0" err="1"/>
              <a:t>Kabupaten</a:t>
            </a:r>
            <a:r>
              <a:rPr lang="en-US" sz="3200" dirty="0"/>
              <a:t> </a:t>
            </a:r>
            <a:r>
              <a:rPr lang="en-US" sz="3200" dirty="0" err="1"/>
              <a:t>Lamongan</a:t>
            </a:r>
            <a:r>
              <a:rPr lang="en-US" sz="3200" dirty="0"/>
              <a:t>?</a:t>
            </a:r>
            <a:endParaRPr lang="en-GB" sz="3200" dirty="0"/>
          </a:p>
          <a:p>
            <a:pPr algn="just"/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ditemukan</a:t>
            </a:r>
            <a:r>
              <a:rPr lang="en-US" sz="3200" dirty="0"/>
              <a:t> </a:t>
            </a:r>
            <a:r>
              <a:rPr lang="en-US" sz="3200" dirty="0" err="1"/>
              <a:t>konflik</a:t>
            </a:r>
            <a:r>
              <a:rPr lang="en-US" sz="3200" dirty="0"/>
              <a:t> </a:t>
            </a:r>
            <a:r>
              <a:rPr lang="en-US" sz="3200" dirty="0" err="1"/>
              <a:t>antar</a:t>
            </a:r>
            <a:r>
              <a:rPr lang="en-US" sz="3200" dirty="0"/>
              <a:t> </a:t>
            </a:r>
            <a:r>
              <a:rPr lang="en-US" sz="3200" dirty="0" err="1"/>
              <a:t>pengguna</a:t>
            </a:r>
            <a:r>
              <a:rPr lang="en-US" sz="3200" dirty="0"/>
              <a:t> air? </a:t>
            </a:r>
            <a:endParaRPr lang="en-GB" sz="3200" dirty="0"/>
          </a:p>
          <a:p>
            <a:pPr marL="114300" indent="0" algn="just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56082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Kelembagaan</a:t>
            </a:r>
            <a:r>
              <a:rPr lang="en-GB" dirty="0"/>
              <a:t> HIPPAMS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 err="1"/>
              <a:t>Apakah</a:t>
            </a:r>
            <a:r>
              <a:rPr lang="en-US" sz="3200" dirty="0"/>
              <a:t> HIPPAMS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independen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? </a:t>
            </a:r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caranya</a:t>
            </a:r>
            <a:r>
              <a:rPr lang="en-US" sz="3200" dirty="0"/>
              <a:t>?</a:t>
            </a:r>
            <a:endParaRPr lang="en-GB" sz="3200" dirty="0"/>
          </a:p>
          <a:p>
            <a:pPr algn="just"/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masa </a:t>
            </a:r>
            <a:r>
              <a:rPr lang="en-US" sz="3200" dirty="0" err="1"/>
              <a:t>jabatan</a:t>
            </a:r>
            <a:r>
              <a:rPr lang="en-US" sz="3200" dirty="0"/>
              <a:t> </a:t>
            </a:r>
            <a:r>
              <a:rPr lang="en-US" sz="3200" dirty="0" err="1"/>
              <a:t>kepengurusan</a:t>
            </a:r>
            <a:r>
              <a:rPr lang="en-US" sz="3200" dirty="0"/>
              <a:t> HIPPAMS </a:t>
            </a:r>
            <a:r>
              <a:rPr lang="en-US" sz="3200" dirty="0" err="1"/>
              <a:t>dibatasi</a:t>
            </a:r>
            <a:r>
              <a:rPr lang="en-US" sz="3200" dirty="0"/>
              <a:t>?</a:t>
            </a:r>
            <a:endParaRPr lang="en-GB" sz="3200" dirty="0"/>
          </a:p>
          <a:p>
            <a:pPr algn="just"/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</a:t>
            </a:r>
            <a:r>
              <a:rPr lang="en-US" sz="3200" dirty="0" err="1"/>
              <a:t>pengurus</a:t>
            </a:r>
            <a:r>
              <a:rPr lang="en-US" sz="3200" dirty="0"/>
              <a:t> HIPPAMS </a:t>
            </a:r>
            <a:r>
              <a:rPr lang="en-US" sz="3200" dirty="0" err="1"/>
              <a:t>digaji</a:t>
            </a:r>
            <a:r>
              <a:rPr lang="en-US" sz="3200" dirty="0"/>
              <a:t> </a:t>
            </a:r>
            <a:r>
              <a:rPr lang="en-US" sz="3200" dirty="0" err="1"/>
              <a:t>diatas</a:t>
            </a:r>
            <a:r>
              <a:rPr lang="en-US" sz="3200" dirty="0"/>
              <a:t> UMR?</a:t>
            </a:r>
            <a:endParaRPr lang="en-GB" sz="3200" dirty="0"/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87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Tim Peneliti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d-ID" sz="2400" dirty="0"/>
              <a:t>Prof. Geoffrey D. Gooch, PhD (Reviewer)</a:t>
            </a:r>
          </a:p>
          <a:p>
            <a:pPr algn="ctr"/>
            <a:r>
              <a:rPr lang="id-ID" sz="2400" dirty="0"/>
              <a:t>Dr. Sarah Hendry (Reviewer)</a:t>
            </a:r>
          </a:p>
          <a:p>
            <a:pPr algn="ctr"/>
            <a:r>
              <a:rPr lang="id-ID" sz="2400" dirty="0"/>
              <a:t>M Mova Al’Afghani, PhD</a:t>
            </a:r>
          </a:p>
          <a:p>
            <a:pPr algn="ctr"/>
            <a:r>
              <a:rPr lang="id-ID" sz="2400" dirty="0"/>
              <a:t>Dyah Paramita LL.M</a:t>
            </a:r>
          </a:p>
          <a:p>
            <a:pPr algn="ctr"/>
            <a:r>
              <a:rPr lang="id-ID" sz="2400" dirty="0"/>
              <a:t>M Jibriel Avessina, S.Sos, M.Si</a:t>
            </a:r>
          </a:p>
          <a:p>
            <a:pPr algn="ctr"/>
            <a:r>
              <a:rPr lang="id-ID" sz="2400" dirty="0"/>
              <a:t>M Aftaf Muhajir, S.Si</a:t>
            </a:r>
          </a:p>
          <a:p>
            <a:pPr algn="ctr"/>
            <a:r>
              <a:rPr lang="id-ID" sz="2400" dirty="0"/>
              <a:t>Feril Hariati, M.Eng</a:t>
            </a:r>
          </a:p>
          <a:p>
            <a:pPr algn="ctr"/>
            <a:r>
              <a:rPr lang="id-ID" sz="2400" dirty="0"/>
              <a:t>John Petrus Talan, SIP</a:t>
            </a:r>
          </a:p>
          <a:p>
            <a:pPr algn="ctr"/>
            <a:endParaRPr lang="id-ID" sz="2400" dirty="0"/>
          </a:p>
          <a:p>
            <a:pPr marL="11430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895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Metodologi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1"/>
            <a:ext cx="7785848" cy="254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92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Regulasi</a:t>
            </a:r>
            <a:r>
              <a:rPr lang="id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GB" dirty="0"/>
          </a:p>
          <a:p>
            <a:pPr marL="114300" indent="0">
              <a:buNone/>
            </a:pPr>
            <a:endParaRPr lang="en-GB" dirty="0"/>
          </a:p>
          <a:p>
            <a:pPr marL="114300" indent="0">
              <a:buNone/>
            </a:pPr>
            <a:r>
              <a:rPr lang="en-US" sz="3200" dirty="0" err="1"/>
              <a:t>Sejauhmana</a:t>
            </a:r>
            <a:r>
              <a:rPr lang="en-US" sz="3200" dirty="0"/>
              <a:t> </a:t>
            </a:r>
            <a:r>
              <a:rPr lang="en-US" sz="3200" dirty="0" err="1"/>
              <a:t>regulasi</a:t>
            </a:r>
            <a:r>
              <a:rPr lang="en-US" sz="3200" dirty="0"/>
              <a:t> </a:t>
            </a:r>
            <a:r>
              <a:rPr lang="en-US" sz="3200" dirty="0" err="1"/>
              <a:t>daerah</a:t>
            </a:r>
            <a:r>
              <a:rPr lang="en-US" sz="3200" dirty="0"/>
              <a:t> (</a:t>
            </a:r>
            <a:r>
              <a:rPr lang="en-US" sz="3200" dirty="0" err="1"/>
              <a:t>kabupaten</a:t>
            </a:r>
            <a:r>
              <a:rPr lang="en-US" sz="3200" dirty="0"/>
              <a:t>) </a:t>
            </a:r>
            <a:r>
              <a:rPr lang="en-US" sz="3200" dirty="0" err="1"/>
              <a:t>menjamin</a:t>
            </a:r>
            <a:r>
              <a:rPr lang="en-US" sz="3200" dirty="0"/>
              <a:t> </a:t>
            </a:r>
            <a:r>
              <a:rPr lang="en-US" sz="3200" dirty="0" err="1"/>
              <a:t>keberlangsungan</a:t>
            </a:r>
            <a:r>
              <a:rPr lang="en-US" sz="3200" dirty="0"/>
              <a:t> </a:t>
            </a:r>
            <a:r>
              <a:rPr lang="en-US" sz="3200" dirty="0" err="1"/>
              <a:t>pelaksanaan</a:t>
            </a:r>
            <a:r>
              <a:rPr lang="en-US" sz="3200" dirty="0"/>
              <a:t> air </a:t>
            </a:r>
            <a:r>
              <a:rPr lang="en-US" sz="3200" dirty="0" err="1"/>
              <a:t>minum</a:t>
            </a:r>
            <a:r>
              <a:rPr lang="en-US" sz="3200" dirty="0"/>
              <a:t> </a:t>
            </a:r>
            <a:r>
              <a:rPr lang="en-US" sz="3200" dirty="0" err="1"/>
              <a:t>penyehatan</a:t>
            </a:r>
            <a:r>
              <a:rPr lang="en-US" sz="3200" dirty="0"/>
              <a:t>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berbasis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?</a:t>
            </a:r>
            <a:endParaRPr lang="en-GB" sz="3200" dirty="0"/>
          </a:p>
          <a:p>
            <a:pPr marL="114300" indent="0">
              <a:buNone/>
            </a:pPr>
            <a:endParaRPr lang="id-ID" dirty="0"/>
          </a:p>
        </p:txBody>
      </p:sp>
      <p:pic>
        <p:nvPicPr>
          <p:cNvPr id="2050" name="Picture 2" descr="D:\AIRAA-RESEARCH\field research\foto_dll\PANO_20141108_1618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2771"/>
            <a:ext cx="9144000" cy="148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591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Bentuk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Badan</a:t>
            </a:r>
            <a:r>
              <a:rPr lang="en-GB" dirty="0"/>
              <a:t> </a:t>
            </a:r>
            <a:r>
              <a:rPr lang="en-GB" dirty="0" err="1"/>
              <a:t>Hukum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n-US" sz="3200" dirty="0"/>
              <a:t>Model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apakah</a:t>
            </a:r>
            <a:r>
              <a:rPr lang="en-US" sz="3200" dirty="0"/>
              <a:t> yang ideal: BUM Des, </a:t>
            </a:r>
            <a:r>
              <a:rPr lang="en-US" sz="3200" dirty="0" err="1"/>
              <a:t>Koperasi</a:t>
            </a:r>
            <a:r>
              <a:rPr lang="en-US" sz="3200" dirty="0"/>
              <a:t>, </a:t>
            </a:r>
            <a:r>
              <a:rPr lang="en-US" sz="3200" dirty="0" err="1"/>
              <a:t>Yayasan</a:t>
            </a:r>
            <a:r>
              <a:rPr lang="en-US" sz="3200" dirty="0"/>
              <a:t>, </a:t>
            </a:r>
            <a:r>
              <a:rPr lang="en-US" sz="3200" dirty="0" err="1"/>
              <a:t>Lembaga</a:t>
            </a:r>
            <a:r>
              <a:rPr lang="en-US" sz="3200" dirty="0"/>
              <a:t> </a:t>
            </a:r>
            <a:r>
              <a:rPr lang="en-US" sz="3200" dirty="0" err="1"/>
              <a:t>Keswadayaan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ataukah</a:t>
            </a:r>
            <a:r>
              <a:rPr lang="en-US" sz="3200" dirty="0"/>
              <a:t> asset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pengoperasian</a:t>
            </a:r>
            <a:r>
              <a:rPr lang="en-US" sz="3200" dirty="0"/>
              <a:t> </a:t>
            </a:r>
            <a:r>
              <a:rPr lang="en-US" sz="3200" dirty="0" err="1"/>
              <a:t>langsung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4407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Pelayanan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AMPL-BM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standar</a:t>
            </a:r>
            <a:r>
              <a:rPr lang="en-US" sz="3200" dirty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? </a:t>
            </a:r>
            <a:r>
              <a:rPr lang="en-US" sz="3200" dirty="0" err="1"/>
              <a:t>Dimanakah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</a:t>
            </a:r>
            <a:r>
              <a:rPr lang="en-US" sz="3200" dirty="0" err="1"/>
              <a:t>diatur</a:t>
            </a:r>
            <a:r>
              <a:rPr lang="en-US" sz="3200" dirty="0"/>
              <a:t> (AD/ART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Perdes</a:t>
            </a:r>
            <a:r>
              <a:rPr lang="en-US" sz="3200" dirty="0"/>
              <a:t>)?</a:t>
            </a:r>
            <a:endParaRPr lang="en-GB" sz="3200" dirty="0"/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616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Pendanaan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GB" sz="3200" dirty="0"/>
          </a:p>
          <a:p>
            <a:pPr marL="114300" indent="0">
              <a:buNone/>
            </a:pPr>
            <a:r>
              <a:rPr lang="en-US" sz="3200" dirty="0" err="1"/>
              <a:t>Bagaimanakah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 </a:t>
            </a:r>
            <a:r>
              <a:rPr lang="en-US" sz="3200" dirty="0" err="1"/>
              <a:t>pembagian</a:t>
            </a:r>
            <a:r>
              <a:rPr lang="en-US" sz="3200" dirty="0"/>
              <a:t> </a:t>
            </a:r>
            <a:r>
              <a:rPr lang="en-US" sz="3200" dirty="0" err="1"/>
              <a:t>keuntungan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(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lain </a:t>
            </a:r>
            <a:r>
              <a:rPr lang="en-US" sz="3200" dirty="0" err="1"/>
              <a:t>apabila</a:t>
            </a:r>
            <a:r>
              <a:rPr lang="en-US" sz="3200" dirty="0"/>
              <a:t> multi </a:t>
            </a:r>
            <a:r>
              <a:rPr lang="en-US" sz="3200" dirty="0" err="1"/>
              <a:t>desa</a:t>
            </a:r>
            <a:r>
              <a:rPr lang="en-US" sz="3200" dirty="0"/>
              <a:t>)?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605133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Operasi</a:t>
            </a:r>
            <a:r>
              <a:rPr lang="en-GB" dirty="0"/>
              <a:t>, </a:t>
            </a:r>
            <a:r>
              <a:rPr lang="en-GB" dirty="0" err="1"/>
              <a:t>Pemeliharaan</a:t>
            </a:r>
            <a:r>
              <a:rPr lang="en-GB" dirty="0"/>
              <a:t>, </a:t>
            </a:r>
            <a:r>
              <a:rPr lang="en-GB" dirty="0" err="1"/>
              <a:t>Aset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sebaiknya</a:t>
            </a:r>
            <a:r>
              <a:rPr lang="en-US" sz="3200" dirty="0"/>
              <a:t> asset </a:t>
            </a:r>
            <a:r>
              <a:rPr lang="en-US" sz="3200" dirty="0" err="1"/>
              <a:t>dimiliki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HIPPAMS (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BUMDes</a:t>
            </a:r>
            <a:r>
              <a:rPr lang="en-US" sz="3200" dirty="0"/>
              <a:t>)?</a:t>
            </a:r>
            <a:endParaRPr lang="en-GB" sz="3200" dirty="0"/>
          </a:p>
          <a:p>
            <a:r>
              <a:rPr lang="en-US" sz="3200" dirty="0" err="1"/>
              <a:t>Bagaimanakah</a:t>
            </a:r>
            <a:r>
              <a:rPr lang="en-US" sz="3200" dirty="0"/>
              <a:t> asset (</a:t>
            </a:r>
            <a:r>
              <a:rPr lang="en-US" sz="3200" dirty="0" err="1"/>
              <a:t>pipa</a:t>
            </a:r>
            <a:r>
              <a:rPr lang="en-US" sz="3200" dirty="0"/>
              <a:t>, panel, </a:t>
            </a:r>
            <a:r>
              <a:rPr lang="en-US" sz="3200" dirty="0" err="1"/>
              <a:t>mesin</a:t>
            </a:r>
            <a:r>
              <a:rPr lang="en-US" sz="3200" dirty="0"/>
              <a:t>) </a:t>
            </a:r>
            <a:r>
              <a:rPr lang="en-US" sz="3200" dirty="0" err="1"/>
              <a:t>sebaiknya</a:t>
            </a:r>
            <a:r>
              <a:rPr lang="en-US" sz="3200" dirty="0"/>
              <a:t> </a:t>
            </a:r>
            <a:r>
              <a:rPr lang="en-US" sz="3200" dirty="0" err="1"/>
              <a:t>dilindungi</a:t>
            </a:r>
            <a:r>
              <a:rPr lang="en-US" sz="3200" dirty="0"/>
              <a:t> </a:t>
            </a:r>
            <a:r>
              <a:rPr lang="en-US" sz="3200" dirty="0" err="1"/>
              <a:t>baik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maupun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?</a:t>
            </a:r>
            <a:endParaRPr lang="en-GB" sz="3200" dirty="0"/>
          </a:p>
          <a:p>
            <a:pPr marL="11430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25059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Pasca</a:t>
            </a:r>
            <a:r>
              <a:rPr lang="en-GB" dirty="0"/>
              <a:t>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en-GB" sz="3200" dirty="0"/>
          </a:p>
          <a:p>
            <a:pPr algn="just"/>
            <a:r>
              <a:rPr lang="en-US" sz="3200" dirty="0" err="1"/>
              <a:t>Bagaimana</a:t>
            </a:r>
            <a:r>
              <a:rPr lang="en-US" sz="3200" dirty="0"/>
              <a:t> </a:t>
            </a:r>
            <a:r>
              <a:rPr lang="en-US" sz="3200" dirty="0" err="1"/>
              <a:t>seharusnya</a:t>
            </a:r>
            <a:r>
              <a:rPr lang="en-US" sz="3200" dirty="0"/>
              <a:t> </a:t>
            </a:r>
            <a:r>
              <a:rPr lang="en-US" sz="3200" dirty="0" err="1"/>
              <a:t>peranan</a:t>
            </a:r>
            <a:r>
              <a:rPr lang="en-US" sz="3200" dirty="0"/>
              <a:t> </a:t>
            </a:r>
            <a:r>
              <a:rPr lang="en-US" sz="3200" dirty="0" err="1"/>
              <a:t>pemerintah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pendampingan</a:t>
            </a:r>
            <a:r>
              <a:rPr lang="en-US" sz="3200" dirty="0"/>
              <a:t> </a:t>
            </a:r>
            <a:r>
              <a:rPr lang="en-US" sz="3200" dirty="0" err="1"/>
              <a:t>pasca</a:t>
            </a:r>
            <a:r>
              <a:rPr lang="en-US" sz="3200" dirty="0"/>
              <a:t>-program? </a:t>
            </a:r>
            <a:endParaRPr lang="en-GB" sz="3200" dirty="0"/>
          </a:p>
          <a:p>
            <a:pPr algn="just"/>
            <a:r>
              <a:rPr lang="en-US" sz="3200" dirty="0"/>
              <a:t>SKPD </a:t>
            </a:r>
            <a:r>
              <a:rPr lang="en-US" sz="3200" dirty="0" err="1"/>
              <a:t>mana</a:t>
            </a:r>
            <a:r>
              <a:rPr lang="en-US" sz="3200" dirty="0"/>
              <a:t> yang </a:t>
            </a:r>
            <a:r>
              <a:rPr lang="en-US" sz="3200" dirty="0" err="1"/>
              <a:t>bertanggung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Pasca</a:t>
            </a:r>
            <a:r>
              <a:rPr lang="en-US" sz="3200" dirty="0"/>
              <a:t> Program? </a:t>
            </a:r>
            <a:endParaRPr lang="en-GB" sz="3200" dirty="0"/>
          </a:p>
          <a:p>
            <a:pPr marL="114300" indent="0" algn="just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66607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1087</TotalTime>
  <Words>273</Words>
  <Application>Microsoft Office PowerPoint</Application>
  <PresentationFormat>On-screen Show (4:3)</PresentationFormat>
  <Paragraphs>45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Adjacency</vt:lpstr>
      <vt:lpstr>Aspek Regulasi Dan Keberlanjutan AMPL-Berbasis Masyarakat Lamongan, 26 Januari 2015</vt:lpstr>
      <vt:lpstr>Tim Peneliti</vt:lpstr>
      <vt:lpstr>Metodologi</vt:lpstr>
      <vt:lpstr>Regulasi </vt:lpstr>
      <vt:lpstr>Bentuk dan Badan Hukum</vt:lpstr>
      <vt:lpstr>Standar Pelayanan</vt:lpstr>
      <vt:lpstr>Pendanaan</vt:lpstr>
      <vt:lpstr>Operasi, Pemeliharaan, Aset</vt:lpstr>
      <vt:lpstr>Pasca Program</vt:lpstr>
      <vt:lpstr>Hubungan dengan PDAM</vt:lpstr>
      <vt:lpstr>Jaminan Air Baku</vt:lpstr>
      <vt:lpstr>Kelembagaan HIPPAMS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Muhajir</dc:creator>
  <cp:lastModifiedBy>Mohamad Mova AlAfghani</cp:lastModifiedBy>
  <cp:revision>21</cp:revision>
  <dcterms:created xsi:type="dcterms:W3CDTF">2014-11-18T08:43:59Z</dcterms:created>
  <dcterms:modified xsi:type="dcterms:W3CDTF">2016-07-19T11:21:29Z</dcterms:modified>
</cp:coreProperties>
</file>