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58" r:id="rId4"/>
    <p:sldId id="25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4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06C5-0A57-40C2-9D6D-BD859D4B1EAF}" type="datetimeFigureOut">
              <a:rPr lang="en-GB" smtClean="0"/>
              <a:t>15/12/2016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71920-2582-4174-AD66-BDC09F0F82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191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06C5-0A57-40C2-9D6D-BD859D4B1EAF}" type="datetimeFigureOut">
              <a:rPr lang="en-GB" smtClean="0"/>
              <a:t>15/12/2016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71920-2582-4174-AD66-BDC09F0F82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349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06C5-0A57-40C2-9D6D-BD859D4B1EAF}" type="datetimeFigureOut">
              <a:rPr lang="en-GB" smtClean="0"/>
              <a:t>15/12/2016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71920-2582-4174-AD66-BDC09F0F82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5969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06C5-0A57-40C2-9D6D-BD859D4B1EAF}" type="datetimeFigureOut">
              <a:rPr lang="en-GB" smtClean="0"/>
              <a:t>15/12/2016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71920-2582-4174-AD66-BDC09F0F82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0076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06C5-0A57-40C2-9D6D-BD859D4B1EAF}" type="datetimeFigureOut">
              <a:rPr lang="en-GB" smtClean="0"/>
              <a:t>15/12/2016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71920-2582-4174-AD66-BDC09F0F82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051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06C5-0A57-40C2-9D6D-BD859D4B1EAF}" type="datetimeFigureOut">
              <a:rPr lang="en-GB" smtClean="0"/>
              <a:t>15/12/2016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71920-2582-4174-AD66-BDC09F0F82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0899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06C5-0A57-40C2-9D6D-BD859D4B1EAF}" type="datetimeFigureOut">
              <a:rPr lang="en-GB" smtClean="0"/>
              <a:t>15/12/2016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71920-2582-4174-AD66-BDC09F0F82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428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06C5-0A57-40C2-9D6D-BD859D4B1EAF}" type="datetimeFigureOut">
              <a:rPr lang="en-GB" smtClean="0"/>
              <a:t>15/12/2016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71920-2582-4174-AD66-BDC09F0F82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0366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06C5-0A57-40C2-9D6D-BD859D4B1EAF}" type="datetimeFigureOut">
              <a:rPr lang="en-GB" smtClean="0"/>
              <a:t>15/12/2016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71920-2582-4174-AD66-BDC09F0F82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1039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06C5-0A57-40C2-9D6D-BD859D4B1EAF}" type="datetimeFigureOut">
              <a:rPr lang="en-GB" smtClean="0"/>
              <a:t>15/12/2016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71920-2582-4174-AD66-BDC09F0F82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111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06C5-0A57-40C2-9D6D-BD859D4B1EAF}" type="datetimeFigureOut">
              <a:rPr lang="en-GB" smtClean="0"/>
              <a:t>15/12/2016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71920-2582-4174-AD66-BDC09F0F82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7553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806C5-0A57-40C2-9D6D-BD859D4B1EAF}" type="datetimeFigureOut">
              <a:rPr lang="en-GB" smtClean="0"/>
              <a:t>15/12/2016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F71920-2582-4174-AD66-BDC09F0F82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344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/>
              <a:t>Rekomendasi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 err="1"/>
              <a:t>Regulasi</a:t>
            </a:r>
            <a:r>
              <a:rPr lang="en-GB" dirty="0"/>
              <a:t> Phasing Out PCB di Indonesia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Mohamad Mova </a:t>
            </a:r>
            <a:r>
              <a:rPr lang="en-GB" dirty="0" err="1"/>
              <a:t>AlÁfghani</a:t>
            </a:r>
            <a:endParaRPr lang="en-GB" dirty="0"/>
          </a:p>
          <a:p>
            <a:r>
              <a:rPr lang="en-GB" dirty="0" err="1"/>
              <a:t>Laporan</a:t>
            </a:r>
            <a:r>
              <a:rPr lang="en-GB" dirty="0"/>
              <a:t> Final </a:t>
            </a:r>
          </a:p>
          <a:p>
            <a:r>
              <a:rPr lang="en-GB" dirty="0" err="1"/>
              <a:t>Kementerian</a:t>
            </a:r>
            <a:r>
              <a:rPr lang="en-GB" dirty="0"/>
              <a:t> </a:t>
            </a:r>
            <a:r>
              <a:rPr lang="en-GB" dirty="0" err="1"/>
              <a:t>Lingkungan</a:t>
            </a:r>
            <a:r>
              <a:rPr lang="en-GB" dirty="0"/>
              <a:t> </a:t>
            </a:r>
            <a:r>
              <a:rPr lang="en-GB" dirty="0" err="1"/>
              <a:t>Hidup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Kehutanan</a:t>
            </a:r>
            <a:r>
              <a:rPr lang="en-GB" dirty="0"/>
              <a:t> </a:t>
            </a:r>
          </a:p>
          <a:p>
            <a:r>
              <a:rPr lang="en-GB"/>
              <a:t>Jakarta, </a:t>
            </a:r>
            <a:r>
              <a:rPr lang="en-GB" dirty="0"/>
              <a:t>15 </a:t>
            </a:r>
            <a:r>
              <a:rPr lang="en-GB" dirty="0" err="1"/>
              <a:t>Desember</a:t>
            </a:r>
            <a:r>
              <a:rPr lang="en-GB" dirty="0"/>
              <a:t> 2016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41188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4693"/>
          </a:xfrm>
        </p:spPr>
        <p:txBody>
          <a:bodyPr>
            <a:normAutofit fontScale="90000"/>
          </a:bodyPr>
          <a:lstStyle/>
          <a:p>
            <a:r>
              <a:rPr lang="en-GB" dirty="0"/>
              <a:t>4. ESM: Masa </a:t>
            </a:r>
            <a:r>
              <a:rPr lang="en-GB" dirty="0" err="1"/>
              <a:t>Penyimpanan</a:t>
            </a:r>
            <a:r>
              <a:rPr lang="en-GB" dirty="0"/>
              <a:t> </a:t>
            </a:r>
            <a:r>
              <a:rPr lang="en-GB" dirty="0" err="1"/>
              <a:t>Limbah</a:t>
            </a:r>
            <a:r>
              <a:rPr lang="en-GB" dirty="0"/>
              <a:t> (2)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3455" y="1136073"/>
            <a:ext cx="11279579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Definisi</a:t>
            </a:r>
            <a:r>
              <a:rPr lang="en-GB" dirty="0"/>
              <a:t> </a:t>
            </a:r>
            <a:r>
              <a:rPr lang="en-GB" dirty="0" err="1"/>
              <a:t>Diskresi</a:t>
            </a:r>
            <a:r>
              <a:rPr lang="en-GB" dirty="0"/>
              <a:t>: </a:t>
            </a:r>
          </a:p>
          <a:p>
            <a:endParaRPr lang="en-GB" dirty="0"/>
          </a:p>
          <a:p>
            <a:pPr algn="just"/>
            <a:r>
              <a:rPr lang="en-GB" i="1" dirty="0" err="1"/>
              <a:t>Diskresi</a:t>
            </a:r>
            <a:r>
              <a:rPr lang="en-GB" i="1" dirty="0"/>
              <a:t> </a:t>
            </a:r>
            <a:r>
              <a:rPr lang="en-GB" i="1" dirty="0" err="1"/>
              <a:t>adalah</a:t>
            </a:r>
            <a:r>
              <a:rPr lang="en-GB" i="1" dirty="0"/>
              <a:t> </a:t>
            </a:r>
            <a:r>
              <a:rPr lang="en-GB" i="1" dirty="0" err="1"/>
              <a:t>Keputusan</a:t>
            </a:r>
            <a:r>
              <a:rPr lang="en-GB" i="1" dirty="0"/>
              <a:t> </a:t>
            </a:r>
            <a:r>
              <a:rPr lang="en-GB" i="1" dirty="0" err="1"/>
              <a:t>dan</a:t>
            </a:r>
            <a:r>
              <a:rPr lang="en-GB" i="1" dirty="0"/>
              <a:t>/</a:t>
            </a:r>
            <a:r>
              <a:rPr lang="en-GB" i="1" dirty="0" err="1"/>
              <a:t>atau</a:t>
            </a:r>
            <a:r>
              <a:rPr lang="en-GB" i="1" dirty="0"/>
              <a:t> </a:t>
            </a:r>
            <a:r>
              <a:rPr lang="en-GB" i="1" dirty="0" err="1"/>
              <a:t>Tindakan</a:t>
            </a:r>
            <a:r>
              <a:rPr lang="en-GB" i="1" dirty="0"/>
              <a:t> yang </a:t>
            </a:r>
            <a:r>
              <a:rPr lang="en-GB" i="1" dirty="0" err="1"/>
              <a:t>ditetapkan</a:t>
            </a:r>
            <a:r>
              <a:rPr lang="en-GB" i="1" dirty="0"/>
              <a:t> </a:t>
            </a:r>
            <a:r>
              <a:rPr lang="en-GB" i="1" dirty="0" err="1"/>
              <a:t>dan</a:t>
            </a:r>
            <a:r>
              <a:rPr lang="en-GB" i="1" dirty="0"/>
              <a:t>/</a:t>
            </a:r>
            <a:r>
              <a:rPr lang="en-GB" i="1" dirty="0" err="1"/>
              <a:t>atau</a:t>
            </a:r>
            <a:r>
              <a:rPr lang="en-GB" i="1" dirty="0"/>
              <a:t> </a:t>
            </a:r>
            <a:r>
              <a:rPr lang="en-GB" i="1" dirty="0" err="1"/>
              <a:t>dilakukan</a:t>
            </a:r>
            <a:r>
              <a:rPr lang="en-GB" i="1" dirty="0"/>
              <a:t> </a:t>
            </a:r>
            <a:r>
              <a:rPr lang="en-GB" i="1" dirty="0" err="1"/>
              <a:t>oleh</a:t>
            </a:r>
            <a:r>
              <a:rPr lang="en-GB" i="1" dirty="0"/>
              <a:t> </a:t>
            </a:r>
            <a:r>
              <a:rPr lang="en-GB" i="1" dirty="0" err="1"/>
              <a:t>Pejabat</a:t>
            </a:r>
            <a:r>
              <a:rPr lang="en-GB" i="1" dirty="0"/>
              <a:t> </a:t>
            </a:r>
            <a:r>
              <a:rPr lang="en-GB" i="1" dirty="0" err="1"/>
              <a:t>Pemerintahan</a:t>
            </a:r>
            <a:r>
              <a:rPr lang="en-GB" i="1" dirty="0"/>
              <a:t> </a:t>
            </a:r>
            <a:r>
              <a:rPr lang="en-GB" i="1" dirty="0" err="1"/>
              <a:t>untuk</a:t>
            </a:r>
            <a:r>
              <a:rPr lang="en-GB" i="1" dirty="0"/>
              <a:t> </a:t>
            </a:r>
            <a:r>
              <a:rPr lang="en-GB" i="1" dirty="0" err="1"/>
              <a:t>mengatasi</a:t>
            </a:r>
            <a:r>
              <a:rPr lang="en-GB" i="1" dirty="0"/>
              <a:t> </a:t>
            </a:r>
            <a:r>
              <a:rPr lang="en-GB" i="1" dirty="0" err="1"/>
              <a:t>persoalan</a:t>
            </a:r>
            <a:r>
              <a:rPr lang="en-GB" i="1" dirty="0"/>
              <a:t> </a:t>
            </a:r>
            <a:r>
              <a:rPr lang="en-GB" i="1" dirty="0" err="1"/>
              <a:t>konkret</a:t>
            </a:r>
            <a:r>
              <a:rPr lang="en-GB" i="1" dirty="0"/>
              <a:t> yang </a:t>
            </a:r>
            <a:r>
              <a:rPr lang="en-GB" i="1" dirty="0" err="1"/>
              <a:t>dihadapi</a:t>
            </a:r>
            <a:r>
              <a:rPr lang="en-GB" i="1" dirty="0"/>
              <a:t> </a:t>
            </a:r>
            <a:r>
              <a:rPr lang="en-GB" i="1" dirty="0" err="1"/>
              <a:t>dalam</a:t>
            </a:r>
            <a:r>
              <a:rPr lang="en-GB" i="1" dirty="0"/>
              <a:t> </a:t>
            </a:r>
            <a:r>
              <a:rPr lang="en-GB" i="1" dirty="0" err="1"/>
              <a:t>penyelenggaraan</a:t>
            </a:r>
            <a:r>
              <a:rPr lang="en-GB" i="1" dirty="0"/>
              <a:t> </a:t>
            </a:r>
            <a:r>
              <a:rPr lang="en-GB" i="1" dirty="0" err="1"/>
              <a:t>pemerintahan</a:t>
            </a:r>
            <a:r>
              <a:rPr lang="en-GB" i="1" dirty="0"/>
              <a:t> </a:t>
            </a:r>
            <a:r>
              <a:rPr lang="en-GB" i="1" dirty="0" err="1"/>
              <a:t>dalam</a:t>
            </a:r>
            <a:r>
              <a:rPr lang="en-GB" i="1" dirty="0"/>
              <a:t> </a:t>
            </a:r>
            <a:r>
              <a:rPr lang="en-GB" i="1" dirty="0" err="1"/>
              <a:t>hal</a:t>
            </a:r>
            <a:r>
              <a:rPr lang="en-GB" i="1" dirty="0"/>
              <a:t> </a:t>
            </a:r>
            <a:r>
              <a:rPr lang="en-GB" i="1" dirty="0" err="1"/>
              <a:t>peraturan</a:t>
            </a:r>
            <a:r>
              <a:rPr lang="en-GB" i="1" dirty="0"/>
              <a:t> </a:t>
            </a:r>
            <a:r>
              <a:rPr lang="en-GB" i="1" dirty="0" err="1"/>
              <a:t>perundangundangan</a:t>
            </a:r>
            <a:r>
              <a:rPr lang="en-GB" i="1" dirty="0"/>
              <a:t> yang (</a:t>
            </a:r>
            <a:r>
              <a:rPr lang="en-GB" i="1" dirty="0" err="1"/>
              <a:t>i</a:t>
            </a:r>
            <a:r>
              <a:rPr lang="en-GB" i="1" dirty="0"/>
              <a:t>) </a:t>
            </a:r>
            <a:r>
              <a:rPr lang="en-GB" i="1" dirty="0" err="1"/>
              <a:t>memberikan</a:t>
            </a:r>
            <a:r>
              <a:rPr lang="en-GB" i="1" dirty="0"/>
              <a:t> </a:t>
            </a:r>
            <a:r>
              <a:rPr lang="en-GB" i="1" dirty="0" err="1"/>
              <a:t>pilihan</a:t>
            </a:r>
            <a:r>
              <a:rPr lang="en-GB" i="1" dirty="0"/>
              <a:t>, (ii) </a:t>
            </a:r>
            <a:r>
              <a:rPr lang="en-GB" i="1" dirty="0" err="1"/>
              <a:t>tidak</a:t>
            </a:r>
            <a:r>
              <a:rPr lang="en-GB" i="1" dirty="0"/>
              <a:t> </a:t>
            </a:r>
            <a:r>
              <a:rPr lang="en-GB" i="1" dirty="0" err="1"/>
              <a:t>mengatur</a:t>
            </a:r>
            <a:r>
              <a:rPr lang="en-GB" i="1" dirty="0"/>
              <a:t>, (iii) </a:t>
            </a:r>
            <a:r>
              <a:rPr lang="en-GB" i="1" dirty="0" err="1"/>
              <a:t>tidak</a:t>
            </a:r>
            <a:r>
              <a:rPr lang="en-GB" i="1" dirty="0"/>
              <a:t> </a:t>
            </a:r>
            <a:r>
              <a:rPr lang="en-GB" i="1" dirty="0" err="1"/>
              <a:t>lengkap</a:t>
            </a:r>
            <a:r>
              <a:rPr lang="en-GB" i="1" dirty="0"/>
              <a:t> </a:t>
            </a:r>
            <a:r>
              <a:rPr lang="en-GB" i="1" dirty="0" err="1"/>
              <a:t>atau</a:t>
            </a:r>
            <a:r>
              <a:rPr lang="en-GB" i="1" dirty="0"/>
              <a:t> </a:t>
            </a:r>
            <a:r>
              <a:rPr lang="en-GB" i="1" dirty="0" err="1"/>
              <a:t>tidak</a:t>
            </a:r>
            <a:r>
              <a:rPr lang="en-GB" i="1" dirty="0"/>
              <a:t> </a:t>
            </a:r>
            <a:r>
              <a:rPr lang="en-GB" i="1" dirty="0" err="1"/>
              <a:t>jelas</a:t>
            </a:r>
            <a:r>
              <a:rPr lang="en-GB" i="1" dirty="0"/>
              <a:t>, </a:t>
            </a:r>
            <a:r>
              <a:rPr lang="en-GB" i="1" dirty="0" err="1"/>
              <a:t>dan</a:t>
            </a:r>
            <a:r>
              <a:rPr lang="en-GB" i="1" dirty="0"/>
              <a:t>/</a:t>
            </a:r>
            <a:r>
              <a:rPr lang="en-GB" i="1" dirty="0" err="1"/>
              <a:t>atau</a:t>
            </a:r>
            <a:r>
              <a:rPr lang="en-GB" i="1" dirty="0"/>
              <a:t> (iv) </a:t>
            </a:r>
            <a:r>
              <a:rPr lang="en-GB" i="1" dirty="0" err="1"/>
              <a:t>adanya</a:t>
            </a:r>
            <a:r>
              <a:rPr lang="en-GB" i="1" dirty="0"/>
              <a:t> </a:t>
            </a:r>
            <a:r>
              <a:rPr lang="en-GB" i="1" dirty="0" err="1"/>
              <a:t>stagnasi</a:t>
            </a:r>
            <a:r>
              <a:rPr lang="en-GB" i="1" dirty="0"/>
              <a:t> </a:t>
            </a:r>
            <a:r>
              <a:rPr lang="en-GB" i="1" dirty="0" err="1"/>
              <a:t>pemerintahan</a:t>
            </a:r>
            <a:r>
              <a:rPr lang="en-GB" i="1" dirty="0"/>
              <a:t>. </a:t>
            </a:r>
            <a:r>
              <a:rPr lang="en-GB" dirty="0"/>
              <a:t>(UU </a:t>
            </a:r>
            <a:r>
              <a:rPr lang="en-GB" dirty="0" err="1"/>
              <a:t>Administrasi</a:t>
            </a:r>
            <a:r>
              <a:rPr lang="en-GB" dirty="0"/>
              <a:t> </a:t>
            </a:r>
            <a:r>
              <a:rPr lang="en-GB" dirty="0" err="1"/>
              <a:t>Pemerintahan</a:t>
            </a:r>
            <a:r>
              <a:rPr lang="en-GB" dirty="0"/>
              <a:t> no 30/2014 </a:t>
            </a:r>
            <a:r>
              <a:rPr lang="en-GB" dirty="0" err="1"/>
              <a:t>Pasal</a:t>
            </a:r>
            <a:r>
              <a:rPr lang="en-GB" dirty="0"/>
              <a:t> 1 </a:t>
            </a:r>
            <a:r>
              <a:rPr lang="en-GB" dirty="0" err="1"/>
              <a:t>ayat</a:t>
            </a:r>
            <a:r>
              <a:rPr lang="en-GB" dirty="0"/>
              <a:t> 9, </a:t>
            </a:r>
            <a:r>
              <a:rPr lang="en-GB" dirty="0" err="1"/>
              <a:t>Pasal</a:t>
            </a:r>
            <a:r>
              <a:rPr lang="en-GB" dirty="0"/>
              <a:t> 22-32)</a:t>
            </a:r>
          </a:p>
          <a:p>
            <a:pPr algn="just"/>
            <a:endParaRPr lang="en-GB" dirty="0"/>
          </a:p>
          <a:p>
            <a:pPr algn="just"/>
            <a:r>
              <a:rPr lang="en-GB" u="sng" dirty="0" err="1"/>
              <a:t>Alasan</a:t>
            </a:r>
            <a:r>
              <a:rPr lang="en-GB" u="sng" dirty="0"/>
              <a:t> Pro </a:t>
            </a:r>
            <a:r>
              <a:rPr lang="en-GB" u="sng" dirty="0" err="1"/>
              <a:t>Diskresi</a:t>
            </a:r>
            <a:r>
              <a:rPr lang="en-GB" u="sng" dirty="0"/>
              <a:t>:</a:t>
            </a:r>
          </a:p>
          <a:p>
            <a:pPr marL="342900" indent="-342900" algn="just">
              <a:buAutoNum type="arabicPeriod"/>
            </a:pPr>
            <a:r>
              <a:rPr lang="en-GB" dirty="0" err="1"/>
              <a:t>Apabila</a:t>
            </a:r>
            <a:r>
              <a:rPr lang="en-GB" dirty="0"/>
              <a:t> </a:t>
            </a:r>
            <a:r>
              <a:rPr lang="en-GB" dirty="0" err="1"/>
              <a:t>periode</a:t>
            </a:r>
            <a:r>
              <a:rPr lang="en-GB" dirty="0"/>
              <a:t> </a:t>
            </a:r>
            <a:r>
              <a:rPr lang="en-GB" dirty="0" err="1"/>
              <a:t>penyimpanan</a:t>
            </a:r>
            <a:r>
              <a:rPr lang="en-GB" dirty="0"/>
              <a:t> </a:t>
            </a:r>
            <a:r>
              <a:rPr lang="en-GB" dirty="0" err="1"/>
              <a:t>diterapkan</a:t>
            </a:r>
            <a:r>
              <a:rPr lang="en-GB" dirty="0"/>
              <a:t>, </a:t>
            </a:r>
            <a:r>
              <a:rPr lang="en-GB" dirty="0" err="1"/>
              <a:t>maka</a:t>
            </a:r>
            <a:r>
              <a:rPr lang="en-GB" dirty="0"/>
              <a:t> </a:t>
            </a:r>
            <a:r>
              <a:rPr lang="en-GB" dirty="0" err="1"/>
              <a:t>ada</a:t>
            </a:r>
            <a:r>
              <a:rPr lang="en-GB" dirty="0"/>
              <a:t> </a:t>
            </a:r>
            <a:r>
              <a:rPr lang="en-GB" dirty="0" err="1"/>
              <a:t>tujuan</a:t>
            </a:r>
            <a:r>
              <a:rPr lang="en-GB" dirty="0"/>
              <a:t> </a:t>
            </a:r>
            <a:r>
              <a:rPr lang="en-GB" dirty="0" err="1"/>
              <a:t>kebijakan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</a:t>
            </a:r>
            <a:r>
              <a:rPr lang="en-GB" dirty="0" err="1"/>
              <a:t>Konvensi</a:t>
            </a:r>
            <a:r>
              <a:rPr lang="en-GB" dirty="0"/>
              <a:t> Stockholm yang </a:t>
            </a:r>
            <a:r>
              <a:rPr lang="en-GB" dirty="0" err="1"/>
              <a:t>tidak</a:t>
            </a:r>
            <a:r>
              <a:rPr lang="en-GB" dirty="0"/>
              <a:t> </a:t>
            </a:r>
            <a:r>
              <a:rPr lang="en-GB" dirty="0" err="1"/>
              <a:t>mungkin</a:t>
            </a:r>
            <a:r>
              <a:rPr lang="en-GB" dirty="0"/>
              <a:t> </a:t>
            </a:r>
            <a:r>
              <a:rPr lang="en-GB" dirty="0" err="1"/>
              <a:t>dicapai</a:t>
            </a:r>
            <a:r>
              <a:rPr lang="en-GB" dirty="0"/>
              <a:t>. </a:t>
            </a:r>
            <a:r>
              <a:rPr lang="en-GB" dirty="0" err="1"/>
              <a:t>Dengan</a:t>
            </a:r>
            <a:r>
              <a:rPr lang="en-GB" dirty="0"/>
              <a:t> kata lain, phasing-out </a:t>
            </a:r>
            <a:r>
              <a:rPr lang="en-GB" dirty="0" err="1"/>
              <a:t>tidak</a:t>
            </a:r>
            <a:r>
              <a:rPr lang="en-GB" dirty="0"/>
              <a:t> </a:t>
            </a:r>
            <a:r>
              <a:rPr lang="en-GB" dirty="0" err="1"/>
              <a:t>mungkin</a:t>
            </a:r>
            <a:r>
              <a:rPr lang="en-GB" dirty="0"/>
              <a:t> </a:t>
            </a:r>
            <a:r>
              <a:rPr lang="en-GB" dirty="0" err="1"/>
              <a:t>dilaksanakan</a:t>
            </a:r>
            <a:r>
              <a:rPr lang="en-GB" dirty="0"/>
              <a:t> Karena phasing out, </a:t>
            </a:r>
            <a:r>
              <a:rPr lang="en-GB" dirty="0" err="1"/>
              <a:t>secara</a:t>
            </a:r>
            <a:r>
              <a:rPr lang="en-GB" dirty="0"/>
              <a:t> </a:t>
            </a:r>
            <a:r>
              <a:rPr lang="en-GB" dirty="0" err="1"/>
              <a:t>otomatis</a:t>
            </a:r>
            <a:r>
              <a:rPr lang="en-GB" dirty="0"/>
              <a:t>, </a:t>
            </a:r>
            <a:r>
              <a:rPr lang="en-GB" dirty="0" err="1"/>
              <a:t>membutuhkan</a:t>
            </a:r>
            <a:r>
              <a:rPr lang="en-GB" dirty="0"/>
              <a:t> </a:t>
            </a:r>
            <a:r>
              <a:rPr lang="en-GB" dirty="0" err="1"/>
              <a:t>waktu</a:t>
            </a:r>
            <a:r>
              <a:rPr lang="en-GB" dirty="0"/>
              <a:t> </a:t>
            </a:r>
            <a:r>
              <a:rPr lang="en-GB" dirty="0" err="1"/>
              <a:t>lebih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penyimpanan</a:t>
            </a:r>
            <a:r>
              <a:rPr lang="en-GB" dirty="0"/>
              <a:t>.</a:t>
            </a:r>
          </a:p>
          <a:p>
            <a:pPr marL="342900" indent="-342900" algn="just">
              <a:buAutoNum type="arabicPeriod"/>
            </a:pPr>
            <a:r>
              <a:rPr lang="en-GB" dirty="0" err="1"/>
              <a:t>Diskresi</a:t>
            </a:r>
            <a:r>
              <a:rPr lang="en-GB" dirty="0"/>
              <a:t> </a:t>
            </a:r>
            <a:r>
              <a:rPr lang="en-GB" dirty="0" err="1"/>
              <a:t>didasarkan</a:t>
            </a:r>
            <a:r>
              <a:rPr lang="en-GB" dirty="0"/>
              <a:t> </a:t>
            </a:r>
            <a:r>
              <a:rPr lang="en-GB" dirty="0" err="1"/>
              <a:t>atas</a:t>
            </a:r>
            <a:r>
              <a:rPr lang="en-GB" dirty="0"/>
              <a:t> </a:t>
            </a:r>
            <a:r>
              <a:rPr lang="en-GB" dirty="0" err="1"/>
              <a:t>itikad</a:t>
            </a:r>
            <a:r>
              <a:rPr lang="en-GB" dirty="0"/>
              <a:t> </a:t>
            </a:r>
            <a:r>
              <a:rPr lang="en-GB" dirty="0" err="1"/>
              <a:t>baik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tujuan</a:t>
            </a:r>
            <a:r>
              <a:rPr lang="en-GB" dirty="0"/>
              <a:t> </a:t>
            </a:r>
            <a:r>
              <a:rPr lang="en-GB" dirty="0" err="1"/>
              <a:t>kebijakan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memfasilitasi</a:t>
            </a:r>
            <a:r>
              <a:rPr lang="en-GB" dirty="0"/>
              <a:t> compliance</a:t>
            </a:r>
          </a:p>
          <a:p>
            <a:pPr algn="just"/>
            <a:endParaRPr lang="en-GB" dirty="0"/>
          </a:p>
          <a:p>
            <a:pPr algn="just"/>
            <a:r>
              <a:rPr lang="en-GB" u="sng" dirty="0" err="1"/>
              <a:t>Alasan</a:t>
            </a:r>
            <a:r>
              <a:rPr lang="en-GB" u="sng" dirty="0"/>
              <a:t> </a:t>
            </a:r>
            <a:r>
              <a:rPr lang="en-GB" u="sng" dirty="0" err="1"/>
              <a:t>Kontra</a:t>
            </a:r>
            <a:r>
              <a:rPr lang="en-GB" u="sng" dirty="0"/>
              <a:t> </a:t>
            </a:r>
            <a:r>
              <a:rPr lang="en-GB" u="sng" dirty="0" err="1"/>
              <a:t>Diskresi</a:t>
            </a:r>
            <a:r>
              <a:rPr lang="en-GB" u="sng" dirty="0"/>
              <a:t>:</a:t>
            </a:r>
          </a:p>
          <a:p>
            <a:pPr marL="342900" indent="-342900" algn="just">
              <a:buAutoNum type="arabicPeriod"/>
            </a:pPr>
            <a:r>
              <a:rPr lang="en-GB" dirty="0" err="1"/>
              <a:t>Kriteria</a:t>
            </a:r>
            <a:r>
              <a:rPr lang="en-GB" dirty="0"/>
              <a:t> (</a:t>
            </a:r>
            <a:r>
              <a:rPr lang="en-GB" dirty="0" err="1"/>
              <a:t>i</a:t>
            </a:r>
            <a:r>
              <a:rPr lang="en-GB" dirty="0"/>
              <a:t>), (ii), (iii) </a:t>
            </a:r>
            <a:r>
              <a:rPr lang="en-GB" dirty="0" err="1"/>
              <a:t>dan</a:t>
            </a:r>
            <a:r>
              <a:rPr lang="en-GB" dirty="0"/>
              <a:t> (iv) </a:t>
            </a:r>
            <a:r>
              <a:rPr lang="en-GB" dirty="0" err="1"/>
              <a:t>tidak</a:t>
            </a:r>
            <a:r>
              <a:rPr lang="en-GB" dirty="0"/>
              <a:t> </a:t>
            </a:r>
            <a:r>
              <a:rPr lang="en-GB" dirty="0" err="1"/>
              <a:t>terpenuhi</a:t>
            </a:r>
            <a:endParaRPr lang="en-GB" dirty="0"/>
          </a:p>
          <a:p>
            <a:pPr marL="342900" indent="-342900" algn="just">
              <a:buAutoNum type="arabicPeriod"/>
            </a:pPr>
            <a:r>
              <a:rPr lang="en-GB" dirty="0" err="1"/>
              <a:t>Regulasi</a:t>
            </a:r>
            <a:r>
              <a:rPr lang="en-GB" dirty="0"/>
              <a:t> </a:t>
            </a:r>
            <a:r>
              <a:rPr lang="en-GB" dirty="0" err="1"/>
              <a:t>memerintahkan</a:t>
            </a:r>
            <a:r>
              <a:rPr lang="en-GB" dirty="0"/>
              <a:t> agar </a:t>
            </a:r>
            <a:r>
              <a:rPr lang="en-GB" dirty="0" err="1"/>
              <a:t>limbah</a:t>
            </a:r>
            <a:r>
              <a:rPr lang="en-GB" dirty="0"/>
              <a:t> B3 yang </a:t>
            </a:r>
            <a:r>
              <a:rPr lang="en-GB" dirty="0" err="1"/>
              <a:t>belum</a:t>
            </a:r>
            <a:r>
              <a:rPr lang="en-GB" dirty="0"/>
              <a:t> </a:t>
            </a:r>
            <a:r>
              <a:rPr lang="en-GB" dirty="0" err="1"/>
              <a:t>mampu</a:t>
            </a:r>
            <a:r>
              <a:rPr lang="en-GB" dirty="0"/>
              <a:t> </a:t>
            </a:r>
            <a:r>
              <a:rPr lang="en-GB" dirty="0" err="1"/>
              <a:t>diolah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</a:t>
            </a:r>
            <a:r>
              <a:rPr lang="en-GB" dirty="0" err="1"/>
              <a:t>negeri</a:t>
            </a:r>
            <a:r>
              <a:rPr lang="en-GB" dirty="0"/>
              <a:t> di export </a:t>
            </a:r>
            <a:r>
              <a:rPr lang="en-GB" dirty="0" err="1"/>
              <a:t>keluar</a:t>
            </a:r>
            <a:endParaRPr lang="en-GB" dirty="0"/>
          </a:p>
          <a:p>
            <a:pPr marL="342900" indent="-342900" algn="just">
              <a:buAutoNum type="arabicPeriod"/>
            </a:pPr>
            <a:r>
              <a:rPr lang="en-GB" dirty="0" err="1"/>
              <a:t>Menurut</a:t>
            </a:r>
            <a:r>
              <a:rPr lang="en-GB" dirty="0"/>
              <a:t> strict liability principles </a:t>
            </a:r>
            <a:r>
              <a:rPr lang="en-GB" dirty="0" err="1"/>
              <a:t>dan</a:t>
            </a:r>
            <a:r>
              <a:rPr lang="en-GB" dirty="0"/>
              <a:t> polluters pays principles, </a:t>
            </a:r>
            <a:r>
              <a:rPr lang="en-GB" dirty="0" err="1"/>
              <a:t>pemilik</a:t>
            </a:r>
            <a:r>
              <a:rPr lang="en-GB" dirty="0"/>
              <a:t> PCB </a:t>
            </a:r>
            <a:r>
              <a:rPr lang="en-GB" dirty="0" err="1"/>
              <a:t>bertanggung</a:t>
            </a:r>
            <a:r>
              <a:rPr lang="en-GB" dirty="0"/>
              <a:t> </a:t>
            </a:r>
            <a:r>
              <a:rPr lang="en-GB" dirty="0" err="1"/>
              <a:t>jawab</a:t>
            </a:r>
            <a:r>
              <a:rPr lang="en-GB" dirty="0"/>
              <a:t> </a:t>
            </a:r>
            <a:r>
              <a:rPr lang="en-GB" dirty="0" err="1"/>
              <a:t>penuh</a:t>
            </a:r>
            <a:r>
              <a:rPr lang="en-GB" dirty="0"/>
              <a:t>. </a:t>
            </a:r>
            <a:r>
              <a:rPr lang="en-GB" dirty="0" err="1"/>
              <a:t>Entah</a:t>
            </a:r>
            <a:r>
              <a:rPr lang="en-GB" dirty="0"/>
              <a:t> </a:t>
            </a:r>
            <a:r>
              <a:rPr lang="en-GB" dirty="0" err="1"/>
              <a:t>bagaimana</a:t>
            </a:r>
            <a:r>
              <a:rPr lang="en-GB" dirty="0"/>
              <a:t> </a:t>
            </a:r>
            <a:r>
              <a:rPr lang="en-GB" dirty="0" err="1"/>
              <a:t>caranya</a:t>
            </a:r>
            <a:r>
              <a:rPr lang="en-GB" dirty="0"/>
              <a:t> (di </a:t>
            </a:r>
            <a:r>
              <a:rPr lang="en-GB" dirty="0" err="1"/>
              <a:t>ekspor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</a:t>
            </a:r>
            <a:r>
              <a:rPr lang="en-GB" dirty="0" err="1"/>
              <a:t>cara</a:t>
            </a:r>
            <a:r>
              <a:rPr lang="en-GB" dirty="0"/>
              <a:t> lain) </a:t>
            </a:r>
            <a:r>
              <a:rPr lang="en-GB" dirty="0" err="1"/>
              <a:t>itu</a:t>
            </a:r>
            <a:r>
              <a:rPr lang="en-GB" dirty="0"/>
              <a:t> </a:t>
            </a:r>
            <a:r>
              <a:rPr lang="en-GB" dirty="0" err="1"/>
              <a:t>urusan</a:t>
            </a:r>
            <a:r>
              <a:rPr lang="en-GB" dirty="0"/>
              <a:t> </a:t>
            </a:r>
            <a:r>
              <a:rPr lang="en-GB" dirty="0" err="1"/>
              <a:t>pemilik</a:t>
            </a:r>
            <a:r>
              <a:rPr lang="en-GB" dirty="0"/>
              <a:t> PCB</a:t>
            </a:r>
          </a:p>
          <a:p>
            <a:pPr marL="342900" indent="-342900" algn="just">
              <a:buAutoNum type="arabicPeriod"/>
            </a:pPr>
            <a:r>
              <a:rPr lang="en-GB" dirty="0" err="1"/>
              <a:t>Memberikan</a:t>
            </a:r>
            <a:r>
              <a:rPr lang="en-GB" dirty="0"/>
              <a:t> </a:t>
            </a:r>
            <a:r>
              <a:rPr lang="en-GB" dirty="0" err="1"/>
              <a:t>perpanjangan</a:t>
            </a:r>
            <a:r>
              <a:rPr lang="en-GB" dirty="0"/>
              <a:t> </a:t>
            </a:r>
            <a:r>
              <a:rPr lang="en-GB" dirty="0" err="1"/>
              <a:t>waktu</a:t>
            </a:r>
            <a:r>
              <a:rPr lang="en-GB" dirty="0"/>
              <a:t> </a:t>
            </a:r>
            <a:r>
              <a:rPr lang="en-GB" dirty="0" err="1"/>
              <a:t>bertentangan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pertimbangan</a:t>
            </a:r>
            <a:r>
              <a:rPr lang="en-GB" dirty="0"/>
              <a:t> PP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meminimalisir</a:t>
            </a:r>
            <a:r>
              <a:rPr lang="en-GB" dirty="0"/>
              <a:t> </a:t>
            </a:r>
            <a:r>
              <a:rPr lang="en-GB" dirty="0" err="1"/>
              <a:t>resiko</a:t>
            </a:r>
            <a:r>
              <a:rPr lang="en-GB" dirty="0"/>
              <a:t> </a:t>
            </a:r>
            <a:r>
              <a:rPr lang="en-GB" dirty="0" err="1"/>
              <a:t>kepemilikan</a:t>
            </a:r>
            <a:r>
              <a:rPr lang="en-GB" dirty="0"/>
              <a:t> B3</a:t>
            </a:r>
          </a:p>
          <a:p>
            <a:pPr marL="342900" indent="-342900" algn="just">
              <a:buAutoNum type="arabicPeriod"/>
            </a:pPr>
            <a:endParaRPr lang="en-GB" dirty="0"/>
          </a:p>
          <a:p>
            <a:pPr algn="just"/>
            <a:endParaRPr lang="en-GB" dirty="0"/>
          </a:p>
          <a:p>
            <a:pPr algn="just"/>
            <a:endParaRPr lang="en-GB" dirty="0"/>
          </a:p>
          <a:p>
            <a:pPr algn="just"/>
            <a:endParaRPr lang="en-GB" i="1" dirty="0"/>
          </a:p>
          <a:p>
            <a:pPr algn="just"/>
            <a:endParaRPr lang="en-GB" i="1" dirty="0"/>
          </a:p>
          <a:p>
            <a:pPr algn="just"/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21069771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7820"/>
          </a:xfrm>
        </p:spPr>
        <p:txBody>
          <a:bodyPr>
            <a:normAutofit fontScale="90000"/>
          </a:bodyPr>
          <a:lstStyle/>
          <a:p>
            <a:r>
              <a:rPr lang="en-GB" dirty="0"/>
              <a:t>4. ESM: Masa </a:t>
            </a:r>
            <a:r>
              <a:rPr lang="en-GB" dirty="0" err="1"/>
              <a:t>Penyimpanan</a:t>
            </a:r>
            <a:r>
              <a:rPr lang="en-GB" dirty="0"/>
              <a:t> </a:t>
            </a:r>
            <a:r>
              <a:rPr lang="en-GB" dirty="0" err="1"/>
              <a:t>Limbah</a:t>
            </a:r>
            <a:r>
              <a:rPr lang="en-GB" dirty="0"/>
              <a:t>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91491"/>
            <a:ext cx="10515600" cy="498547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GB" sz="2400" dirty="0" err="1"/>
              <a:t>Resiko</a:t>
            </a:r>
            <a:r>
              <a:rPr lang="en-GB" sz="2400" dirty="0"/>
              <a:t> </a:t>
            </a:r>
            <a:r>
              <a:rPr lang="en-GB" sz="2400" dirty="0" err="1"/>
              <a:t>apabila</a:t>
            </a:r>
            <a:r>
              <a:rPr lang="en-GB" sz="2400" dirty="0"/>
              <a:t> </a:t>
            </a:r>
            <a:r>
              <a:rPr lang="en-GB" sz="2400" dirty="0" err="1"/>
              <a:t>dibuat</a:t>
            </a:r>
            <a:r>
              <a:rPr lang="en-GB" sz="2400" dirty="0"/>
              <a:t> </a:t>
            </a:r>
            <a:r>
              <a:rPr lang="en-GB" sz="2400" dirty="0" err="1"/>
              <a:t>diskresi</a:t>
            </a:r>
            <a:endParaRPr lang="en-GB" sz="2400" dirty="0"/>
          </a:p>
          <a:p>
            <a:pPr algn="just"/>
            <a:r>
              <a:rPr lang="en-GB" sz="2400" dirty="0" err="1"/>
              <a:t>Administratif</a:t>
            </a:r>
            <a:r>
              <a:rPr lang="en-GB" sz="2400" dirty="0"/>
              <a:t>: </a:t>
            </a:r>
            <a:r>
              <a:rPr lang="en-GB" sz="2400" dirty="0" err="1"/>
              <a:t>Keputusan</a:t>
            </a:r>
            <a:r>
              <a:rPr lang="en-GB" sz="2400" dirty="0"/>
              <a:t> </a:t>
            </a:r>
            <a:r>
              <a:rPr lang="en-GB" sz="2400" dirty="0" err="1"/>
              <a:t>Diskresi</a:t>
            </a:r>
            <a:r>
              <a:rPr lang="en-GB" sz="2400" dirty="0"/>
              <a:t> </a:t>
            </a:r>
            <a:r>
              <a:rPr lang="en-GB" sz="2400" dirty="0" err="1"/>
              <a:t>dibatalkan</a:t>
            </a:r>
            <a:r>
              <a:rPr lang="en-GB" sz="2400" dirty="0"/>
              <a:t> PTUN Karena </a:t>
            </a:r>
            <a:r>
              <a:rPr lang="en-GB" sz="2400" dirty="0" err="1"/>
              <a:t>melampaui</a:t>
            </a:r>
            <a:r>
              <a:rPr lang="en-GB" sz="2400" dirty="0"/>
              <a:t> </a:t>
            </a:r>
            <a:r>
              <a:rPr lang="en-GB" sz="2400" dirty="0" err="1"/>
              <a:t>kewenangan</a:t>
            </a:r>
            <a:endParaRPr lang="en-GB" sz="2400" dirty="0"/>
          </a:p>
          <a:p>
            <a:pPr algn="just"/>
            <a:r>
              <a:rPr lang="en-GB" sz="2400" dirty="0" err="1"/>
              <a:t>Perdata</a:t>
            </a:r>
            <a:r>
              <a:rPr lang="en-GB" sz="2400" dirty="0"/>
              <a:t>: </a:t>
            </a:r>
            <a:r>
              <a:rPr lang="en-GB" sz="2400" dirty="0" err="1"/>
              <a:t>Apabila</a:t>
            </a:r>
            <a:r>
              <a:rPr lang="en-GB" sz="2400" dirty="0"/>
              <a:t> </a:t>
            </a:r>
            <a:r>
              <a:rPr lang="en-GB" sz="2400" dirty="0" err="1"/>
              <a:t>terjadi</a:t>
            </a:r>
            <a:r>
              <a:rPr lang="en-GB" sz="2400" dirty="0"/>
              <a:t> </a:t>
            </a:r>
            <a:r>
              <a:rPr lang="en-GB" sz="2400" dirty="0" err="1"/>
              <a:t>pencemaran</a:t>
            </a:r>
            <a:r>
              <a:rPr lang="en-GB" sz="2400" dirty="0"/>
              <a:t>, </a:t>
            </a:r>
            <a:r>
              <a:rPr lang="en-GB" sz="2400" dirty="0" err="1"/>
              <a:t>pemerintah</a:t>
            </a:r>
            <a:r>
              <a:rPr lang="en-GB" sz="2400" dirty="0"/>
              <a:t> </a:t>
            </a:r>
            <a:r>
              <a:rPr lang="en-GB" sz="2400" dirty="0" err="1"/>
              <a:t>dapat</a:t>
            </a:r>
            <a:r>
              <a:rPr lang="en-GB" sz="2400" dirty="0"/>
              <a:t> </a:t>
            </a:r>
            <a:r>
              <a:rPr lang="en-GB" sz="2400" dirty="0" err="1"/>
              <a:t>dituntut</a:t>
            </a:r>
            <a:r>
              <a:rPr lang="en-GB" sz="2400" dirty="0"/>
              <a:t> </a:t>
            </a:r>
            <a:r>
              <a:rPr lang="en-GB" sz="2400" dirty="0" err="1"/>
              <a:t>karena</a:t>
            </a:r>
            <a:r>
              <a:rPr lang="en-GB" sz="2400" dirty="0"/>
              <a:t> </a:t>
            </a:r>
            <a:r>
              <a:rPr lang="en-GB" sz="2400" dirty="0" err="1"/>
              <a:t>memfasilitasi</a:t>
            </a:r>
            <a:r>
              <a:rPr lang="en-GB" sz="2400" dirty="0"/>
              <a:t> </a:t>
            </a:r>
            <a:r>
              <a:rPr lang="en-GB" sz="2400" dirty="0" err="1"/>
              <a:t>perpanjangan</a:t>
            </a:r>
            <a:r>
              <a:rPr lang="en-GB" sz="2400" dirty="0"/>
              <a:t> </a:t>
            </a:r>
            <a:r>
              <a:rPr lang="en-GB" sz="2400" dirty="0" err="1"/>
              <a:t>waktu</a:t>
            </a:r>
            <a:r>
              <a:rPr lang="en-GB" sz="2400" dirty="0"/>
              <a:t> </a:t>
            </a:r>
            <a:r>
              <a:rPr lang="en-GB" sz="2400" dirty="0" err="1"/>
              <a:t>penyimpanan</a:t>
            </a:r>
            <a:r>
              <a:rPr lang="en-GB" sz="2400" dirty="0"/>
              <a:t>, yang mana </a:t>
            </a:r>
            <a:r>
              <a:rPr lang="en-GB" sz="2400" dirty="0" err="1"/>
              <a:t>hal</a:t>
            </a:r>
            <a:r>
              <a:rPr lang="en-GB" sz="2400" dirty="0"/>
              <a:t> </a:t>
            </a:r>
            <a:r>
              <a:rPr lang="en-GB" sz="2400" dirty="0" err="1"/>
              <a:t>ini</a:t>
            </a:r>
            <a:r>
              <a:rPr lang="en-GB" sz="2400" dirty="0"/>
              <a:t> </a:t>
            </a:r>
            <a:r>
              <a:rPr lang="en-GB" sz="2400" dirty="0" err="1"/>
              <a:t>meningkatkan</a:t>
            </a:r>
            <a:r>
              <a:rPr lang="en-GB" sz="2400" dirty="0"/>
              <a:t> </a:t>
            </a:r>
            <a:r>
              <a:rPr lang="en-GB" sz="2400" dirty="0" err="1"/>
              <a:t>resiko</a:t>
            </a:r>
            <a:r>
              <a:rPr lang="en-GB" sz="2400" dirty="0"/>
              <a:t> </a:t>
            </a:r>
            <a:r>
              <a:rPr lang="en-GB" sz="2400" dirty="0" err="1"/>
              <a:t>terjadinya</a:t>
            </a:r>
            <a:r>
              <a:rPr lang="en-GB" sz="2400" dirty="0"/>
              <a:t> </a:t>
            </a:r>
            <a:r>
              <a:rPr lang="en-GB" sz="2400" dirty="0" err="1"/>
              <a:t>pencemaran</a:t>
            </a:r>
            <a:r>
              <a:rPr lang="en-GB" sz="2400" dirty="0"/>
              <a:t>. </a:t>
            </a:r>
            <a:r>
              <a:rPr lang="en-GB" sz="2400" dirty="0" err="1"/>
              <a:t>Seharusnya</a:t>
            </a:r>
            <a:r>
              <a:rPr lang="en-GB" sz="2400" dirty="0"/>
              <a:t> </a:t>
            </a:r>
            <a:r>
              <a:rPr lang="en-GB" sz="2400" dirty="0" err="1"/>
              <a:t>pemilik</a:t>
            </a:r>
            <a:r>
              <a:rPr lang="en-GB" sz="2400" dirty="0"/>
              <a:t> </a:t>
            </a:r>
            <a:r>
              <a:rPr lang="en-GB" sz="2400" dirty="0" err="1"/>
              <a:t>mengekspor</a:t>
            </a:r>
            <a:r>
              <a:rPr lang="en-GB" sz="2400" dirty="0"/>
              <a:t> </a:t>
            </a:r>
            <a:r>
              <a:rPr lang="en-GB" sz="2400" dirty="0" err="1"/>
              <a:t>saja</a:t>
            </a:r>
            <a:r>
              <a:rPr lang="en-GB" sz="2400" dirty="0"/>
              <a:t> </a:t>
            </a:r>
            <a:r>
              <a:rPr lang="en-GB" sz="2400" dirty="0" err="1"/>
              <a:t>limbahnya</a:t>
            </a:r>
            <a:r>
              <a:rPr lang="en-GB" sz="2400" dirty="0"/>
              <a:t>. </a:t>
            </a:r>
          </a:p>
          <a:p>
            <a:pPr marL="0" indent="0" algn="ctr">
              <a:buNone/>
            </a:pPr>
            <a:r>
              <a:rPr lang="en-GB" sz="2400" dirty="0" err="1"/>
              <a:t>Resiko</a:t>
            </a:r>
            <a:r>
              <a:rPr lang="en-GB" sz="2400" dirty="0"/>
              <a:t> </a:t>
            </a:r>
            <a:r>
              <a:rPr lang="en-GB" sz="2400" dirty="0" err="1"/>
              <a:t>apabila</a:t>
            </a:r>
            <a:r>
              <a:rPr lang="en-GB" sz="2400" dirty="0"/>
              <a:t> </a:t>
            </a:r>
            <a:r>
              <a:rPr lang="en-GB" sz="2400" dirty="0" err="1"/>
              <a:t>tidak</a:t>
            </a:r>
            <a:r>
              <a:rPr lang="en-GB" sz="2400" dirty="0"/>
              <a:t> </a:t>
            </a:r>
            <a:r>
              <a:rPr lang="en-GB" sz="2400" dirty="0" err="1"/>
              <a:t>dibuat</a:t>
            </a:r>
            <a:r>
              <a:rPr lang="en-GB" sz="2400" dirty="0"/>
              <a:t> </a:t>
            </a:r>
            <a:r>
              <a:rPr lang="en-GB" sz="2400" dirty="0" err="1"/>
              <a:t>diskresi</a:t>
            </a:r>
            <a:endParaRPr lang="en-GB" sz="2400" dirty="0"/>
          </a:p>
          <a:p>
            <a:pPr algn="just"/>
            <a:r>
              <a:rPr lang="en-GB" sz="2400" dirty="0" err="1"/>
              <a:t>Pemilik</a:t>
            </a:r>
            <a:r>
              <a:rPr lang="en-GB" sz="2400" dirty="0"/>
              <a:t> PCB </a:t>
            </a:r>
            <a:r>
              <a:rPr lang="en-GB" sz="2400" dirty="0" err="1"/>
              <a:t>dikenakan</a:t>
            </a:r>
            <a:r>
              <a:rPr lang="en-GB" sz="2400" dirty="0"/>
              <a:t> </a:t>
            </a:r>
            <a:r>
              <a:rPr lang="en-GB" sz="2400" dirty="0" err="1"/>
              <a:t>sanksi</a:t>
            </a:r>
            <a:r>
              <a:rPr lang="en-GB" sz="2400" dirty="0"/>
              <a:t> administrative di </a:t>
            </a:r>
            <a:r>
              <a:rPr lang="en-GB" sz="2400" dirty="0" err="1"/>
              <a:t>daerah</a:t>
            </a:r>
            <a:endParaRPr lang="en-GB" sz="2400" dirty="0"/>
          </a:p>
          <a:p>
            <a:pPr algn="just"/>
            <a:r>
              <a:rPr lang="en-GB" sz="2400" dirty="0" err="1"/>
              <a:t>Pemilik</a:t>
            </a:r>
            <a:r>
              <a:rPr lang="en-GB" sz="2400" dirty="0"/>
              <a:t> PCB </a:t>
            </a:r>
            <a:r>
              <a:rPr lang="en-GB" sz="2400" dirty="0" err="1"/>
              <a:t>dapat</a:t>
            </a:r>
            <a:r>
              <a:rPr lang="en-GB" sz="2400" dirty="0"/>
              <a:t> </a:t>
            </a:r>
            <a:r>
              <a:rPr lang="en-GB" sz="2400" dirty="0" err="1"/>
              <a:t>dipidana</a:t>
            </a:r>
            <a:r>
              <a:rPr lang="en-GB" sz="2400" dirty="0"/>
              <a:t> </a:t>
            </a:r>
            <a:r>
              <a:rPr lang="en-GB" sz="2400" dirty="0" err="1"/>
              <a:t>karena</a:t>
            </a:r>
            <a:r>
              <a:rPr lang="en-GB" sz="2400" dirty="0"/>
              <a:t> </a:t>
            </a:r>
            <a:r>
              <a:rPr lang="en-GB" sz="2400" dirty="0" err="1"/>
              <a:t>tidak</a:t>
            </a:r>
            <a:r>
              <a:rPr lang="en-GB" sz="2400" dirty="0"/>
              <a:t> </a:t>
            </a:r>
            <a:r>
              <a:rPr lang="en-GB" sz="2400" dirty="0" err="1"/>
              <a:t>melakukan</a:t>
            </a:r>
            <a:r>
              <a:rPr lang="en-GB" sz="2400" dirty="0"/>
              <a:t> </a:t>
            </a:r>
            <a:r>
              <a:rPr lang="en-GB" sz="2400" dirty="0" err="1"/>
              <a:t>pengelolaan</a:t>
            </a:r>
            <a:r>
              <a:rPr lang="en-GB" sz="2400" dirty="0"/>
              <a:t> B3</a:t>
            </a:r>
          </a:p>
          <a:p>
            <a:pPr marL="0" indent="0" algn="just">
              <a:buNone/>
            </a:pPr>
            <a:endParaRPr lang="en-GB" sz="2400" dirty="0"/>
          </a:p>
          <a:p>
            <a:pPr marL="0" indent="0" algn="just">
              <a:buNone/>
            </a:pPr>
            <a:r>
              <a:rPr lang="en-GB" sz="2400" dirty="0" err="1"/>
              <a:t>Rekomendasi</a:t>
            </a:r>
            <a:r>
              <a:rPr lang="en-GB" sz="2400" dirty="0"/>
              <a:t>: </a:t>
            </a:r>
          </a:p>
          <a:p>
            <a:pPr algn="just"/>
            <a:r>
              <a:rPr lang="en-GB" sz="2400" dirty="0" err="1"/>
              <a:t>Pemerintah</a:t>
            </a:r>
            <a:r>
              <a:rPr lang="en-GB" sz="2400" dirty="0"/>
              <a:t> </a:t>
            </a:r>
            <a:r>
              <a:rPr lang="en-GB" sz="2400" dirty="0" err="1"/>
              <a:t>putuskan</a:t>
            </a:r>
            <a:r>
              <a:rPr lang="en-GB" sz="2400" dirty="0"/>
              <a:t> </a:t>
            </a:r>
            <a:r>
              <a:rPr lang="en-GB" sz="2400" dirty="0" err="1"/>
              <a:t>ambil</a:t>
            </a:r>
            <a:r>
              <a:rPr lang="en-GB" sz="2400" dirty="0"/>
              <a:t> </a:t>
            </a:r>
            <a:r>
              <a:rPr lang="en-GB" sz="2400" dirty="0" err="1"/>
              <a:t>diskresi</a:t>
            </a:r>
            <a:r>
              <a:rPr lang="en-GB" sz="2400" dirty="0"/>
              <a:t> </a:t>
            </a:r>
            <a:r>
              <a:rPr lang="en-GB" sz="2400" dirty="0" err="1"/>
              <a:t>atau</a:t>
            </a:r>
            <a:r>
              <a:rPr lang="en-GB" sz="2400" dirty="0"/>
              <a:t> </a:t>
            </a:r>
            <a:r>
              <a:rPr lang="en-GB" sz="2400" dirty="0" err="1"/>
              <a:t>tidak</a:t>
            </a:r>
            <a:r>
              <a:rPr lang="en-GB" sz="2400" dirty="0"/>
              <a:t> </a:t>
            </a:r>
            <a:r>
              <a:rPr lang="en-GB" sz="2400" dirty="0" err="1"/>
              <a:t>setelah</a:t>
            </a:r>
            <a:r>
              <a:rPr lang="en-GB" sz="2400" dirty="0"/>
              <a:t> </a:t>
            </a:r>
            <a:r>
              <a:rPr lang="en-GB" sz="2400" dirty="0" err="1"/>
              <a:t>menimbang</a:t>
            </a:r>
            <a:r>
              <a:rPr lang="en-GB" sz="2400" dirty="0"/>
              <a:t> </a:t>
            </a:r>
            <a:r>
              <a:rPr lang="en-GB" sz="2400" dirty="0" err="1"/>
              <a:t>resikonya</a:t>
            </a:r>
            <a:r>
              <a:rPr lang="en-GB" sz="2400" dirty="0"/>
              <a:t>  </a:t>
            </a:r>
          </a:p>
          <a:p>
            <a:pPr algn="just"/>
            <a:r>
              <a:rPr lang="en-GB" sz="2400" dirty="0"/>
              <a:t>PP 101 </a:t>
            </a:r>
            <a:r>
              <a:rPr lang="en-GB" sz="2400" dirty="0" err="1"/>
              <a:t>pasal</a:t>
            </a:r>
            <a:r>
              <a:rPr lang="en-GB" sz="2400" dirty="0"/>
              <a:t> 28 </a:t>
            </a:r>
            <a:r>
              <a:rPr lang="en-GB" sz="2400" dirty="0" err="1"/>
              <a:t>diubah</a:t>
            </a:r>
            <a:r>
              <a:rPr lang="en-GB" sz="2400" dirty="0"/>
              <a:t> </a:t>
            </a:r>
            <a:r>
              <a:rPr lang="en-GB" sz="2400" dirty="0" err="1"/>
              <a:t>untuk</a:t>
            </a:r>
            <a:r>
              <a:rPr lang="en-GB" sz="2400" dirty="0"/>
              <a:t> </a:t>
            </a:r>
            <a:r>
              <a:rPr lang="en-GB" sz="2400" dirty="0" err="1"/>
              <a:t>secara</a:t>
            </a:r>
            <a:r>
              <a:rPr lang="en-GB" sz="2400" dirty="0"/>
              <a:t> </a:t>
            </a:r>
            <a:r>
              <a:rPr lang="en-GB" sz="2400" dirty="0" err="1"/>
              <a:t>eksplisit</a:t>
            </a:r>
            <a:r>
              <a:rPr lang="en-GB" sz="2400" dirty="0"/>
              <a:t> </a:t>
            </a:r>
            <a:r>
              <a:rPr lang="en-GB" sz="2400" dirty="0" err="1"/>
              <a:t>memberikan</a:t>
            </a:r>
            <a:r>
              <a:rPr lang="en-GB" sz="2400" dirty="0"/>
              <a:t> </a:t>
            </a:r>
            <a:r>
              <a:rPr lang="en-GB" sz="2400" dirty="0" err="1"/>
              <a:t>kewenangan</a:t>
            </a:r>
            <a:r>
              <a:rPr lang="en-GB" sz="2400" dirty="0"/>
              <a:t> </a:t>
            </a:r>
            <a:r>
              <a:rPr lang="en-GB" sz="2400" dirty="0" err="1"/>
              <a:t>perpanjangan</a:t>
            </a:r>
            <a:r>
              <a:rPr lang="en-GB" sz="2400" dirty="0"/>
              <a:t> </a:t>
            </a:r>
            <a:r>
              <a:rPr lang="en-GB" sz="2400" dirty="0" err="1"/>
              <a:t>penyimpanan</a:t>
            </a:r>
            <a:r>
              <a:rPr lang="en-GB" sz="2400" dirty="0"/>
              <a:t> </a:t>
            </a:r>
            <a:r>
              <a:rPr lang="en-GB" sz="2400" dirty="0" err="1"/>
              <a:t>kepada</a:t>
            </a:r>
            <a:r>
              <a:rPr lang="en-GB" sz="2400" dirty="0"/>
              <a:t> </a:t>
            </a:r>
            <a:r>
              <a:rPr lang="en-GB" sz="2400" dirty="0" err="1"/>
              <a:t>Menteri</a:t>
            </a:r>
            <a:r>
              <a:rPr lang="en-GB" sz="2400" dirty="0"/>
              <a:t>, </a:t>
            </a:r>
            <a:r>
              <a:rPr lang="en-GB" sz="2400" dirty="0" err="1"/>
              <a:t>dalam</a:t>
            </a:r>
            <a:r>
              <a:rPr lang="en-GB" sz="2400" dirty="0"/>
              <a:t> </a:t>
            </a:r>
            <a:r>
              <a:rPr lang="en-GB" sz="2400" dirty="0" err="1"/>
              <a:t>rangka</a:t>
            </a:r>
            <a:r>
              <a:rPr lang="en-GB" sz="2400" dirty="0"/>
              <a:t> phasing-out B3 </a:t>
            </a:r>
          </a:p>
          <a:p>
            <a:pPr marL="0" indent="0" algn="just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1820229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4802"/>
          </a:xfrm>
        </p:spPr>
        <p:txBody>
          <a:bodyPr/>
          <a:lstStyle/>
          <a:p>
            <a:r>
              <a:rPr lang="en-GB" dirty="0"/>
              <a:t>5. </a:t>
            </a:r>
            <a:r>
              <a:rPr lang="en-GB" dirty="0" err="1"/>
              <a:t>Standar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GB" dirty="0" err="1"/>
              <a:t>Belum</a:t>
            </a:r>
            <a:r>
              <a:rPr lang="en-GB" dirty="0"/>
              <a:t> </a:t>
            </a:r>
            <a:r>
              <a:rPr lang="en-GB" dirty="0" err="1"/>
              <a:t>ada</a:t>
            </a:r>
            <a:r>
              <a:rPr lang="en-GB" dirty="0"/>
              <a:t> </a:t>
            </a:r>
            <a:r>
              <a:rPr lang="en-GB" dirty="0" err="1"/>
              <a:t>standar</a:t>
            </a:r>
            <a:r>
              <a:rPr lang="en-GB" dirty="0"/>
              <a:t> </a:t>
            </a:r>
            <a:r>
              <a:rPr lang="en-GB" dirty="0" err="1"/>
              <a:t>kualitas</a:t>
            </a:r>
            <a:r>
              <a:rPr lang="en-GB" dirty="0"/>
              <a:t> </a:t>
            </a:r>
            <a:r>
              <a:rPr lang="en-GB" dirty="0" err="1"/>
              <a:t>udara</a:t>
            </a:r>
            <a:endParaRPr lang="en-GB" dirty="0"/>
          </a:p>
          <a:p>
            <a:pPr marL="514350" indent="-514350">
              <a:buAutoNum type="arabicPeriod"/>
            </a:pPr>
            <a:r>
              <a:rPr lang="en-GB" dirty="0" err="1"/>
              <a:t>Belum</a:t>
            </a:r>
            <a:r>
              <a:rPr lang="en-GB" dirty="0"/>
              <a:t> </a:t>
            </a:r>
            <a:r>
              <a:rPr lang="en-GB" dirty="0" err="1"/>
              <a:t>ada</a:t>
            </a:r>
            <a:r>
              <a:rPr lang="en-GB" dirty="0"/>
              <a:t> </a:t>
            </a:r>
            <a:r>
              <a:rPr lang="en-GB" dirty="0" err="1"/>
              <a:t>standar</a:t>
            </a:r>
            <a:r>
              <a:rPr lang="en-GB" dirty="0"/>
              <a:t> </a:t>
            </a:r>
            <a:r>
              <a:rPr lang="en-GB" dirty="0" err="1"/>
              <a:t>kualitas</a:t>
            </a:r>
            <a:r>
              <a:rPr lang="en-GB" dirty="0"/>
              <a:t> air</a:t>
            </a:r>
          </a:p>
          <a:p>
            <a:pPr marL="0" indent="0">
              <a:buNone/>
            </a:pPr>
            <a:r>
              <a:rPr lang="en-GB" dirty="0" err="1"/>
              <a:t>Rekomendasi</a:t>
            </a:r>
            <a:r>
              <a:rPr lang="en-GB" dirty="0"/>
              <a:t>: </a:t>
            </a:r>
            <a:r>
              <a:rPr lang="en-GB" dirty="0" err="1"/>
              <a:t>Peraturan</a:t>
            </a:r>
            <a:r>
              <a:rPr lang="en-GB" dirty="0"/>
              <a:t> </a:t>
            </a:r>
            <a:r>
              <a:rPr lang="en-GB" dirty="0" err="1"/>
              <a:t>Menteri</a:t>
            </a:r>
            <a:r>
              <a:rPr lang="en-GB" dirty="0"/>
              <a:t> KLHK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3. </a:t>
            </a:r>
            <a:r>
              <a:rPr lang="en-GB" dirty="0" err="1"/>
              <a:t>Belum</a:t>
            </a:r>
            <a:r>
              <a:rPr lang="en-GB" dirty="0"/>
              <a:t> </a:t>
            </a:r>
            <a:r>
              <a:rPr lang="en-GB" dirty="0" err="1"/>
              <a:t>ada</a:t>
            </a:r>
            <a:r>
              <a:rPr lang="en-GB" dirty="0"/>
              <a:t> </a:t>
            </a:r>
            <a:r>
              <a:rPr lang="en-GB" dirty="0" err="1"/>
              <a:t>standar</a:t>
            </a:r>
            <a:r>
              <a:rPr lang="en-GB" dirty="0"/>
              <a:t> </a:t>
            </a:r>
            <a:r>
              <a:rPr lang="en-GB" dirty="0" err="1"/>
              <a:t>produk</a:t>
            </a:r>
            <a:r>
              <a:rPr lang="en-GB" dirty="0"/>
              <a:t> </a:t>
            </a:r>
            <a:r>
              <a:rPr lang="en-GB" dirty="0" err="1"/>
              <a:t>bebas</a:t>
            </a:r>
            <a:r>
              <a:rPr lang="en-GB" dirty="0"/>
              <a:t> PCB</a:t>
            </a:r>
          </a:p>
          <a:p>
            <a:pPr marL="0" indent="0">
              <a:buNone/>
            </a:pPr>
            <a:r>
              <a:rPr lang="en-GB" dirty="0" err="1"/>
              <a:t>Rekomendasi</a:t>
            </a:r>
            <a:r>
              <a:rPr lang="en-GB" dirty="0"/>
              <a:t>: </a:t>
            </a:r>
            <a:r>
              <a:rPr lang="en-GB" dirty="0" err="1"/>
              <a:t>dibuat</a:t>
            </a:r>
            <a:r>
              <a:rPr lang="en-GB" dirty="0"/>
              <a:t> SNI </a:t>
            </a:r>
            <a:r>
              <a:rPr lang="en-GB" dirty="0" err="1"/>
              <a:t>bebas</a:t>
            </a:r>
            <a:r>
              <a:rPr lang="en-GB" dirty="0"/>
              <a:t> PCB</a:t>
            </a:r>
          </a:p>
        </p:txBody>
      </p:sp>
    </p:spTree>
    <p:extLst>
      <p:ext uri="{BB962C8B-B14F-4D97-AF65-F5344CB8AC3E}">
        <p14:creationId xmlns:p14="http://schemas.microsoft.com/office/powerpoint/2010/main" val="20603681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7820"/>
          </a:xfrm>
        </p:spPr>
        <p:txBody>
          <a:bodyPr>
            <a:normAutofit fontScale="90000"/>
          </a:bodyPr>
          <a:lstStyle/>
          <a:p>
            <a:r>
              <a:rPr lang="en-GB" dirty="0"/>
              <a:t>6. </a:t>
            </a:r>
            <a:r>
              <a:rPr lang="en-GB" dirty="0" err="1"/>
              <a:t>Kelembagaan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02327"/>
            <a:ext cx="10515600" cy="4874636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Tingkat </a:t>
            </a:r>
            <a:r>
              <a:rPr lang="en-GB" dirty="0" err="1"/>
              <a:t>Pusat</a:t>
            </a:r>
            <a:r>
              <a:rPr lang="en-GB" dirty="0"/>
              <a:t>: </a:t>
            </a:r>
          </a:p>
          <a:p>
            <a:pPr lvl="1"/>
            <a:r>
              <a:rPr lang="en-GB" dirty="0" err="1"/>
              <a:t>Perlu</a:t>
            </a:r>
            <a:r>
              <a:rPr lang="en-GB" dirty="0"/>
              <a:t> </a:t>
            </a:r>
            <a:r>
              <a:rPr lang="en-GB" dirty="0" err="1"/>
              <a:t>koordinasi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Kemenperin</a:t>
            </a:r>
            <a:r>
              <a:rPr lang="en-GB" dirty="0"/>
              <a:t> (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standar</a:t>
            </a:r>
            <a:r>
              <a:rPr lang="en-GB" dirty="0"/>
              <a:t> </a:t>
            </a:r>
            <a:r>
              <a:rPr lang="en-GB" dirty="0" err="1"/>
              <a:t>produk</a:t>
            </a:r>
            <a:r>
              <a:rPr lang="en-GB" dirty="0"/>
              <a:t>, chemicals in product), </a:t>
            </a:r>
            <a:r>
              <a:rPr lang="en-GB" dirty="0" err="1"/>
              <a:t>Kemendag</a:t>
            </a:r>
            <a:r>
              <a:rPr lang="en-GB" dirty="0"/>
              <a:t> (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larangan</a:t>
            </a:r>
            <a:r>
              <a:rPr lang="en-GB" dirty="0"/>
              <a:t> import)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Kemenkeu</a:t>
            </a:r>
            <a:r>
              <a:rPr lang="en-GB" dirty="0"/>
              <a:t> (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penghapusan</a:t>
            </a:r>
            <a:r>
              <a:rPr lang="en-GB" dirty="0"/>
              <a:t> HS Code </a:t>
            </a:r>
            <a:r>
              <a:rPr lang="en-GB" dirty="0" err="1"/>
              <a:t>kepabeanan</a:t>
            </a:r>
            <a:r>
              <a:rPr lang="en-GB" dirty="0"/>
              <a:t>)</a:t>
            </a:r>
          </a:p>
          <a:p>
            <a:pPr lvl="1"/>
            <a:r>
              <a:rPr lang="en-GB" dirty="0" err="1"/>
              <a:t>Perlu</a:t>
            </a:r>
            <a:r>
              <a:rPr lang="en-GB" dirty="0"/>
              <a:t> </a:t>
            </a:r>
            <a:r>
              <a:rPr lang="en-GB" dirty="0" err="1"/>
              <a:t>kesiapan</a:t>
            </a:r>
            <a:r>
              <a:rPr lang="en-GB" dirty="0"/>
              <a:t> </a:t>
            </a:r>
            <a:r>
              <a:rPr lang="en-GB" dirty="0" err="1"/>
              <a:t>kapasiitas</a:t>
            </a:r>
            <a:r>
              <a:rPr lang="en-GB" dirty="0"/>
              <a:t> phasing out (</a:t>
            </a:r>
            <a:r>
              <a:rPr lang="en-GB" dirty="0" err="1"/>
              <a:t>dekontaminasi</a:t>
            </a:r>
            <a:r>
              <a:rPr lang="en-GB" dirty="0"/>
              <a:t>, training, hotline </a:t>
            </a:r>
            <a:r>
              <a:rPr lang="en-GB" dirty="0" err="1"/>
              <a:t>dsb</a:t>
            </a:r>
            <a:r>
              <a:rPr lang="en-GB" dirty="0"/>
              <a:t>)</a:t>
            </a:r>
          </a:p>
          <a:p>
            <a:r>
              <a:rPr lang="en-GB" dirty="0"/>
              <a:t>Tingkat Daerah: </a:t>
            </a:r>
            <a:r>
              <a:rPr lang="en-GB" dirty="0" err="1"/>
              <a:t>Perlu</a:t>
            </a:r>
            <a:r>
              <a:rPr lang="en-GB" dirty="0"/>
              <a:t> guideline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Perda</a:t>
            </a:r>
            <a:r>
              <a:rPr lang="en-GB" dirty="0"/>
              <a:t> </a:t>
            </a:r>
            <a:r>
              <a:rPr lang="en-GB" dirty="0" err="1"/>
              <a:t>penanganan</a:t>
            </a:r>
            <a:r>
              <a:rPr lang="en-GB" dirty="0"/>
              <a:t> B3/LB3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peningkatan</a:t>
            </a:r>
            <a:r>
              <a:rPr lang="en-GB" dirty="0"/>
              <a:t> </a:t>
            </a:r>
            <a:r>
              <a:rPr lang="en-GB" dirty="0" err="1"/>
              <a:t>kapasitas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20947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9384"/>
          </a:xfrm>
        </p:spPr>
        <p:txBody>
          <a:bodyPr/>
          <a:lstStyle/>
          <a:p>
            <a:r>
              <a:rPr lang="en-GB" dirty="0"/>
              <a:t>7. Lex </a:t>
            </a:r>
            <a:r>
              <a:rPr lang="en-GB" dirty="0" err="1"/>
              <a:t>Specialis</a:t>
            </a:r>
            <a:r>
              <a:rPr lang="en-GB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85455"/>
            <a:ext cx="10515600" cy="4791508"/>
          </a:xfrm>
        </p:spPr>
        <p:txBody>
          <a:bodyPr/>
          <a:lstStyle/>
          <a:p>
            <a:r>
              <a:rPr lang="en-GB" dirty="0" err="1"/>
              <a:t>Seluruh</a:t>
            </a:r>
            <a:r>
              <a:rPr lang="en-GB" dirty="0"/>
              <a:t> </a:t>
            </a:r>
            <a:r>
              <a:rPr lang="en-GB" dirty="0" err="1"/>
              <a:t>rekomendasi</a:t>
            </a:r>
            <a:r>
              <a:rPr lang="en-GB" dirty="0"/>
              <a:t> Annex 1 yang </a:t>
            </a:r>
            <a:r>
              <a:rPr lang="en-GB" dirty="0" err="1"/>
              <a:t>berupa</a:t>
            </a:r>
            <a:r>
              <a:rPr lang="en-GB" dirty="0"/>
              <a:t> </a:t>
            </a:r>
            <a:r>
              <a:rPr lang="en-GB" dirty="0" err="1"/>
              <a:t>Peraturan</a:t>
            </a:r>
            <a:r>
              <a:rPr lang="en-GB" dirty="0"/>
              <a:t> </a:t>
            </a:r>
            <a:r>
              <a:rPr lang="en-GB" dirty="0" err="1"/>
              <a:t>Menteri</a:t>
            </a:r>
            <a:r>
              <a:rPr lang="en-GB" dirty="0"/>
              <a:t> </a:t>
            </a:r>
            <a:r>
              <a:rPr lang="en-GB" dirty="0" err="1"/>
              <a:t>dikompilasi</a:t>
            </a:r>
            <a:r>
              <a:rPr lang="en-GB" dirty="0"/>
              <a:t> </a:t>
            </a:r>
            <a:r>
              <a:rPr lang="en-GB" dirty="0" err="1"/>
              <a:t>kedalam</a:t>
            </a:r>
            <a:r>
              <a:rPr lang="en-GB" dirty="0"/>
              <a:t> </a:t>
            </a:r>
            <a:r>
              <a:rPr lang="en-GB" dirty="0" err="1"/>
              <a:t>satu</a:t>
            </a:r>
            <a:r>
              <a:rPr lang="en-GB" dirty="0"/>
              <a:t> </a:t>
            </a:r>
            <a:r>
              <a:rPr lang="en-GB" dirty="0" err="1"/>
              <a:t>Peraturan</a:t>
            </a:r>
            <a:r>
              <a:rPr lang="en-GB" dirty="0"/>
              <a:t> </a:t>
            </a:r>
            <a:r>
              <a:rPr lang="en-GB" dirty="0" err="1"/>
              <a:t>Menteri</a:t>
            </a:r>
            <a:r>
              <a:rPr lang="en-GB" dirty="0"/>
              <a:t> yang </a:t>
            </a:r>
            <a:r>
              <a:rPr lang="en-GB" dirty="0" err="1"/>
              <a:t>bersifat</a:t>
            </a:r>
            <a:r>
              <a:rPr lang="en-GB" dirty="0"/>
              <a:t> </a:t>
            </a:r>
            <a:r>
              <a:rPr lang="en-GB" i="1" dirty="0" err="1"/>
              <a:t>lex</a:t>
            </a:r>
            <a:r>
              <a:rPr lang="en-GB" i="1" dirty="0"/>
              <a:t> </a:t>
            </a:r>
            <a:r>
              <a:rPr lang="en-GB" i="1" dirty="0" err="1"/>
              <a:t>specialis</a:t>
            </a:r>
            <a:r>
              <a:rPr lang="en-GB" dirty="0"/>
              <a:t> </a:t>
            </a:r>
            <a:r>
              <a:rPr lang="en-GB" dirty="0" err="1"/>
              <a:t>atas</a:t>
            </a:r>
            <a:r>
              <a:rPr lang="en-GB" dirty="0"/>
              <a:t> </a:t>
            </a:r>
            <a:r>
              <a:rPr lang="en-GB" dirty="0" err="1"/>
              <a:t>Peraturan</a:t>
            </a:r>
            <a:r>
              <a:rPr lang="en-GB" dirty="0"/>
              <a:t> </a:t>
            </a:r>
            <a:r>
              <a:rPr lang="en-GB" dirty="0" err="1"/>
              <a:t>Menteri</a:t>
            </a:r>
            <a:r>
              <a:rPr lang="en-GB" dirty="0"/>
              <a:t> </a:t>
            </a:r>
            <a:r>
              <a:rPr lang="en-GB" dirty="0" err="1"/>
              <a:t>lainnya</a:t>
            </a:r>
            <a:r>
              <a:rPr lang="en-GB" dirty="0"/>
              <a:t> yang </a:t>
            </a:r>
            <a:r>
              <a:rPr lang="en-GB" dirty="0" err="1"/>
              <a:t>berlaku</a:t>
            </a:r>
            <a:r>
              <a:rPr lang="en-GB" dirty="0"/>
              <a:t> </a:t>
            </a:r>
            <a:r>
              <a:rPr lang="en-GB" dirty="0" err="1"/>
              <a:t>bagi</a:t>
            </a:r>
            <a:r>
              <a:rPr lang="en-GB" dirty="0"/>
              <a:t> B3 </a:t>
            </a:r>
            <a:r>
              <a:rPr lang="en-GB" dirty="0" err="1"/>
              <a:t>dan</a:t>
            </a:r>
            <a:r>
              <a:rPr lang="en-GB" dirty="0"/>
              <a:t> LB3 </a:t>
            </a:r>
            <a:r>
              <a:rPr lang="en-GB" dirty="0" err="1"/>
              <a:t>secara</a:t>
            </a:r>
            <a:r>
              <a:rPr lang="en-GB" dirty="0"/>
              <a:t> </a:t>
            </a:r>
            <a:r>
              <a:rPr lang="en-GB" dirty="0" err="1"/>
              <a:t>umum</a:t>
            </a:r>
            <a:endParaRPr lang="en-GB" dirty="0"/>
          </a:p>
          <a:p>
            <a:r>
              <a:rPr lang="en-GB" dirty="0"/>
              <a:t>PCB Official Guidance </a:t>
            </a:r>
            <a:r>
              <a:rPr lang="en-GB" dirty="0" err="1"/>
              <a:t>beserta</a:t>
            </a:r>
            <a:r>
              <a:rPr lang="en-GB" dirty="0"/>
              <a:t> PCB Code of Practice </a:t>
            </a:r>
            <a:r>
              <a:rPr lang="en-GB" dirty="0" err="1"/>
              <a:t>ditetapkan</a:t>
            </a:r>
            <a:r>
              <a:rPr lang="en-GB" dirty="0"/>
              <a:t> </a:t>
            </a:r>
            <a:r>
              <a:rPr lang="en-GB" dirty="0" err="1"/>
              <a:t>oleh</a:t>
            </a:r>
            <a:r>
              <a:rPr lang="en-GB" dirty="0"/>
              <a:t> </a:t>
            </a:r>
            <a:r>
              <a:rPr lang="en-GB" dirty="0" err="1"/>
              <a:t>Peraturan</a:t>
            </a:r>
            <a:r>
              <a:rPr lang="en-GB" dirty="0"/>
              <a:t> </a:t>
            </a:r>
            <a:r>
              <a:rPr lang="en-GB" dirty="0" err="1"/>
              <a:t>Menteri</a:t>
            </a:r>
            <a:r>
              <a:rPr lang="en-GB" dirty="0"/>
              <a:t> </a:t>
            </a:r>
            <a:r>
              <a:rPr lang="en-GB"/>
              <a:t>diatas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73623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9997"/>
          </a:xfrm>
        </p:spPr>
        <p:txBody>
          <a:bodyPr/>
          <a:lstStyle/>
          <a:p>
            <a:r>
              <a:rPr lang="en-GB" dirty="0"/>
              <a:t>8. </a:t>
            </a:r>
            <a:r>
              <a:rPr lang="en-GB" dirty="0" err="1"/>
              <a:t>Tindak</a:t>
            </a:r>
            <a:r>
              <a:rPr lang="en-GB" dirty="0"/>
              <a:t> </a:t>
            </a:r>
            <a:r>
              <a:rPr lang="en-GB" dirty="0" err="1"/>
              <a:t>Lanjut</a:t>
            </a:r>
            <a:r>
              <a:rPr lang="en-GB" dirty="0"/>
              <a:t>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45761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err="1"/>
              <a:t>Amandemen</a:t>
            </a:r>
            <a:r>
              <a:rPr lang="en-GB" dirty="0"/>
              <a:t> </a:t>
            </a:r>
            <a:r>
              <a:rPr lang="en-GB" dirty="0" err="1"/>
              <a:t>Peraturan</a:t>
            </a:r>
            <a:r>
              <a:rPr lang="en-GB" dirty="0"/>
              <a:t> </a:t>
            </a:r>
            <a:r>
              <a:rPr lang="en-GB" dirty="0" err="1"/>
              <a:t>Utama</a:t>
            </a:r>
            <a:r>
              <a:rPr lang="en-GB" dirty="0"/>
              <a:t> (UUPPLH, PP 74 </a:t>
            </a:r>
            <a:r>
              <a:rPr lang="en-GB" dirty="0" err="1"/>
              <a:t>dan</a:t>
            </a:r>
            <a:r>
              <a:rPr lang="en-GB" dirty="0"/>
              <a:t> PP 101) </a:t>
            </a:r>
            <a:r>
              <a:rPr lang="en-GB" dirty="0" err="1"/>
              <a:t>sesuai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materi</a:t>
            </a:r>
            <a:r>
              <a:rPr lang="en-GB" dirty="0"/>
              <a:t> </a:t>
            </a:r>
            <a:r>
              <a:rPr lang="en-GB" dirty="0" err="1"/>
              <a:t>muatan</a:t>
            </a:r>
            <a:r>
              <a:rPr lang="en-GB" dirty="0"/>
              <a:t> yang </a:t>
            </a:r>
            <a:r>
              <a:rPr lang="en-GB" dirty="0" err="1"/>
              <a:t>disarankan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</a:t>
            </a:r>
            <a:r>
              <a:rPr lang="en-GB" dirty="0" err="1"/>
              <a:t>rekomendasi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Pembuatan</a:t>
            </a:r>
            <a:r>
              <a:rPr lang="en-GB" dirty="0"/>
              <a:t> </a:t>
            </a:r>
            <a:r>
              <a:rPr lang="en-GB" b="1" u="sng" dirty="0" err="1"/>
              <a:t>Permen</a:t>
            </a:r>
            <a:r>
              <a:rPr lang="en-GB" b="1" u="sng" dirty="0"/>
              <a:t> LHK </a:t>
            </a:r>
            <a:r>
              <a:rPr lang="en-GB" b="1" u="sng" dirty="0" err="1"/>
              <a:t>untuk</a:t>
            </a:r>
            <a:r>
              <a:rPr lang="en-GB" b="1" u="sng" dirty="0"/>
              <a:t> </a:t>
            </a:r>
            <a:r>
              <a:rPr lang="en-GB" b="1" i="1" u="sng" dirty="0"/>
              <a:t>PCB Phasing-Out </a:t>
            </a:r>
            <a:r>
              <a:rPr lang="en-GB" dirty="0" err="1"/>
              <a:t>sesuai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materi</a:t>
            </a:r>
            <a:r>
              <a:rPr lang="en-GB" dirty="0"/>
              <a:t> </a:t>
            </a:r>
            <a:r>
              <a:rPr lang="en-GB" dirty="0" err="1"/>
              <a:t>muatan</a:t>
            </a:r>
            <a:r>
              <a:rPr lang="en-GB" dirty="0"/>
              <a:t> yang </a:t>
            </a:r>
            <a:r>
              <a:rPr lang="en-GB" dirty="0" err="1"/>
              <a:t>disarankan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</a:t>
            </a:r>
            <a:r>
              <a:rPr lang="en-GB" dirty="0" err="1"/>
              <a:t>rekomendasi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prinsip</a:t>
            </a:r>
            <a:r>
              <a:rPr lang="en-GB" dirty="0"/>
              <a:t> </a:t>
            </a:r>
            <a:r>
              <a:rPr lang="en-GB" i="1" dirty="0" err="1"/>
              <a:t>lex</a:t>
            </a:r>
            <a:r>
              <a:rPr lang="en-GB" i="1" dirty="0"/>
              <a:t> </a:t>
            </a:r>
            <a:r>
              <a:rPr lang="en-GB" i="1" dirty="0" err="1"/>
              <a:t>specialis</a:t>
            </a:r>
            <a:endParaRPr lang="en-GB" i="1" dirty="0"/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Pembuatan</a:t>
            </a:r>
            <a:r>
              <a:rPr lang="en-GB" dirty="0"/>
              <a:t> </a:t>
            </a:r>
            <a:r>
              <a:rPr lang="en-GB" dirty="0" err="1"/>
              <a:t>Permen</a:t>
            </a:r>
            <a:r>
              <a:rPr lang="en-GB" dirty="0"/>
              <a:t> </a:t>
            </a:r>
            <a:r>
              <a:rPr lang="en-GB" dirty="0" err="1"/>
              <a:t>Sektoral</a:t>
            </a:r>
            <a:r>
              <a:rPr lang="en-GB" dirty="0"/>
              <a:t> </a:t>
            </a:r>
            <a:r>
              <a:rPr lang="en-GB" dirty="0" err="1"/>
              <a:t>penanganan</a:t>
            </a:r>
            <a:r>
              <a:rPr lang="en-GB" dirty="0"/>
              <a:t> B3 </a:t>
            </a:r>
            <a:r>
              <a:rPr lang="en-GB" dirty="0" err="1"/>
              <a:t>tingkat</a:t>
            </a:r>
            <a:r>
              <a:rPr lang="en-GB" dirty="0"/>
              <a:t> </a:t>
            </a:r>
            <a:r>
              <a:rPr lang="en-GB" dirty="0" err="1"/>
              <a:t>hulu</a:t>
            </a:r>
            <a:r>
              <a:rPr lang="en-GB" dirty="0"/>
              <a:t> (</a:t>
            </a:r>
            <a:r>
              <a:rPr lang="en-GB" dirty="0" err="1"/>
              <a:t>Permendag</a:t>
            </a:r>
            <a:r>
              <a:rPr lang="en-GB" dirty="0"/>
              <a:t> </a:t>
            </a:r>
            <a:r>
              <a:rPr lang="en-GB" dirty="0" err="1"/>
              <a:t>larangan</a:t>
            </a:r>
            <a:r>
              <a:rPr lang="en-GB" dirty="0"/>
              <a:t> </a:t>
            </a:r>
            <a:r>
              <a:rPr lang="en-GB" dirty="0" err="1"/>
              <a:t>impor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PMK </a:t>
            </a:r>
            <a:r>
              <a:rPr lang="en-GB" dirty="0" err="1"/>
              <a:t>penghapusan</a:t>
            </a:r>
            <a:r>
              <a:rPr lang="en-GB" dirty="0"/>
              <a:t> HS Code)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terkait</a:t>
            </a:r>
            <a:r>
              <a:rPr lang="en-GB" dirty="0"/>
              <a:t> ESM (SK </a:t>
            </a:r>
            <a:r>
              <a:rPr lang="en-GB" dirty="0" err="1"/>
              <a:t>Dirjen</a:t>
            </a:r>
            <a:r>
              <a:rPr lang="en-GB" dirty="0"/>
              <a:t> </a:t>
            </a:r>
            <a:r>
              <a:rPr lang="en-GB" dirty="0" err="1"/>
              <a:t>Hubdat</a:t>
            </a:r>
            <a:r>
              <a:rPr lang="en-GB" dirty="0"/>
              <a:t> </a:t>
            </a:r>
            <a:r>
              <a:rPr lang="en-GB" dirty="0" err="1"/>
              <a:t>diupgrade</a:t>
            </a:r>
            <a:r>
              <a:rPr lang="en-GB" dirty="0"/>
              <a:t> </a:t>
            </a:r>
            <a:r>
              <a:rPr lang="en-GB" dirty="0" err="1"/>
              <a:t>menjadi</a:t>
            </a:r>
            <a:r>
              <a:rPr lang="en-GB" dirty="0"/>
              <a:t> </a:t>
            </a:r>
            <a:r>
              <a:rPr lang="en-GB" dirty="0" err="1"/>
              <a:t>Permenhub</a:t>
            </a:r>
            <a:r>
              <a:rPr lang="en-GB" dirty="0"/>
              <a:t>, </a:t>
            </a:r>
            <a:r>
              <a:rPr lang="en-GB" i="1" dirty="0"/>
              <a:t>cross reference </a:t>
            </a:r>
            <a:r>
              <a:rPr lang="en-GB" i="1" dirty="0" err="1"/>
              <a:t>ke</a:t>
            </a:r>
            <a:r>
              <a:rPr lang="en-GB" i="1" dirty="0"/>
              <a:t> </a:t>
            </a:r>
            <a:r>
              <a:rPr lang="en-GB" i="1" dirty="0" err="1"/>
              <a:t>PermenLHK</a:t>
            </a:r>
            <a:r>
              <a:rPr lang="en-GB" i="1" dirty="0"/>
              <a:t> </a:t>
            </a:r>
            <a:r>
              <a:rPr lang="en-GB" i="1" dirty="0" err="1"/>
              <a:t>untuk</a:t>
            </a:r>
            <a:r>
              <a:rPr lang="en-GB" i="1" dirty="0"/>
              <a:t> </a:t>
            </a:r>
            <a:r>
              <a:rPr lang="en-GB" i="1" dirty="0" err="1"/>
              <a:t>teknis</a:t>
            </a:r>
            <a:r>
              <a:rPr lang="en-GB" i="1" dirty="0"/>
              <a:t> </a:t>
            </a:r>
            <a:r>
              <a:rPr lang="en-GB" i="1" dirty="0" err="1"/>
              <a:t>pengangkutan</a:t>
            </a:r>
            <a:r>
              <a:rPr lang="en-GB" i="1" dirty="0"/>
              <a:t> PCB </a:t>
            </a:r>
            <a:r>
              <a:rPr lang="en-GB" i="1" dirty="0" err="1"/>
              <a:t>dalam</a:t>
            </a:r>
            <a:r>
              <a:rPr lang="en-GB" i="1" dirty="0"/>
              <a:t> Code of Practice</a:t>
            </a:r>
            <a:r>
              <a:rPr lang="en-GB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Pembuatan</a:t>
            </a:r>
            <a:r>
              <a:rPr lang="en-GB" dirty="0"/>
              <a:t> </a:t>
            </a:r>
            <a:r>
              <a:rPr lang="en-GB" dirty="0" err="1"/>
              <a:t>Permen</a:t>
            </a:r>
            <a:r>
              <a:rPr lang="en-GB" dirty="0"/>
              <a:t> </a:t>
            </a:r>
            <a:r>
              <a:rPr lang="en-GB" dirty="0" err="1"/>
              <a:t>Sektoral</a:t>
            </a:r>
            <a:r>
              <a:rPr lang="en-GB" dirty="0"/>
              <a:t> [</a:t>
            </a:r>
            <a:r>
              <a:rPr lang="en-GB" dirty="0" err="1"/>
              <a:t>sejauh</a:t>
            </a:r>
            <a:r>
              <a:rPr lang="en-GB" dirty="0"/>
              <a:t> </a:t>
            </a:r>
            <a:r>
              <a:rPr lang="en-GB" dirty="0" err="1"/>
              <a:t>diperlukan</a:t>
            </a:r>
            <a:r>
              <a:rPr lang="en-GB" dirty="0"/>
              <a:t>]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insentif</a:t>
            </a:r>
            <a:r>
              <a:rPr lang="en-GB" dirty="0"/>
              <a:t> </a:t>
            </a:r>
            <a:r>
              <a:rPr lang="en-GB" dirty="0" err="1"/>
              <a:t>ekonomi</a:t>
            </a:r>
            <a:r>
              <a:rPr lang="en-GB" dirty="0"/>
              <a:t>, </a:t>
            </a:r>
            <a:r>
              <a:rPr lang="en-GB" dirty="0" err="1"/>
              <a:t>terkait</a:t>
            </a:r>
            <a:r>
              <a:rPr lang="en-GB" dirty="0"/>
              <a:t> </a:t>
            </a:r>
            <a:r>
              <a:rPr lang="en-GB" dirty="0" err="1"/>
              <a:t>perpajakan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PCB Fund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Pembuatan</a:t>
            </a:r>
            <a:r>
              <a:rPr lang="en-GB" dirty="0"/>
              <a:t> </a:t>
            </a:r>
            <a:r>
              <a:rPr lang="en-GB" dirty="0" err="1"/>
              <a:t>Standar</a:t>
            </a:r>
            <a:r>
              <a:rPr lang="en-GB" dirty="0"/>
              <a:t> </a:t>
            </a:r>
            <a:r>
              <a:rPr lang="en-GB" dirty="0" err="1"/>
              <a:t>Nasional</a:t>
            </a:r>
            <a:r>
              <a:rPr lang="en-GB" dirty="0"/>
              <a:t> Indonesia </a:t>
            </a:r>
            <a:r>
              <a:rPr lang="en-GB" dirty="0" err="1"/>
              <a:t>terkait</a:t>
            </a:r>
            <a:r>
              <a:rPr lang="en-GB" dirty="0"/>
              <a:t> PCB (chemicals in products </a:t>
            </a:r>
            <a:r>
              <a:rPr lang="en-GB" dirty="0" err="1"/>
              <a:t>dan</a:t>
            </a:r>
            <a:r>
              <a:rPr lang="en-GB" dirty="0"/>
              <a:t> standard </a:t>
            </a:r>
            <a:r>
              <a:rPr lang="en-GB" dirty="0" err="1"/>
              <a:t>trafo</a:t>
            </a:r>
            <a:r>
              <a:rPr lang="en-GB" dirty="0"/>
              <a:t>)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21374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6366"/>
          </a:xfrm>
        </p:spPr>
        <p:txBody>
          <a:bodyPr/>
          <a:lstStyle/>
          <a:p>
            <a:pPr algn="ctr"/>
            <a:r>
              <a:rPr lang="en-GB" dirty="0"/>
              <a:t>Job </a:t>
            </a:r>
            <a:r>
              <a:rPr lang="en-GB" dirty="0" err="1"/>
              <a:t>Desc</a:t>
            </a:r>
            <a:r>
              <a:rPr lang="en-GB" dirty="0"/>
              <a:t> National Expert </a:t>
            </a:r>
            <a:r>
              <a:rPr lang="en-GB" dirty="0" err="1"/>
              <a:t>Menurut</a:t>
            </a:r>
            <a:r>
              <a:rPr lang="en-GB" dirty="0"/>
              <a:t> </a:t>
            </a:r>
            <a:r>
              <a:rPr lang="en-GB" dirty="0" err="1"/>
              <a:t>ToR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en-GB" sz="2600" dirty="0"/>
          </a:p>
          <a:p>
            <a:pPr algn="just"/>
            <a:endParaRPr lang="en-GB" sz="2600" dirty="0"/>
          </a:p>
          <a:p>
            <a:pPr algn="just"/>
            <a:r>
              <a:rPr lang="en-GB" sz="2600" dirty="0"/>
              <a:t>Assessment of the existing policy, models, requirements and </a:t>
            </a:r>
            <a:r>
              <a:rPr lang="en-GB" sz="2600" dirty="0" err="1"/>
              <a:t>legals</a:t>
            </a:r>
            <a:r>
              <a:rPr lang="en-GB" sz="2600" dirty="0"/>
              <a:t>, regulations and conduct gap analysis</a:t>
            </a:r>
          </a:p>
          <a:p>
            <a:pPr algn="just"/>
            <a:r>
              <a:rPr lang="en-GB" sz="2600" dirty="0"/>
              <a:t>F</a:t>
            </a:r>
            <a:r>
              <a:rPr lang="id-ID" sz="2600" dirty="0"/>
              <a:t>ormulate PCBs Official Guidance</a:t>
            </a:r>
            <a:endParaRPr lang="id-ID" sz="2600" dirty="0"/>
          </a:p>
        </p:txBody>
      </p:sp>
    </p:spTree>
    <p:extLst>
      <p:ext uri="{BB962C8B-B14F-4D97-AF65-F5344CB8AC3E}">
        <p14:creationId xmlns:p14="http://schemas.microsoft.com/office/powerpoint/2010/main" val="1424466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/>
              <a:t>Struktur</a:t>
            </a:r>
            <a:r>
              <a:rPr lang="en-GB" dirty="0"/>
              <a:t> Final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Main Report: </a:t>
            </a:r>
            <a:r>
              <a:rPr lang="en-GB" i="1" dirty="0"/>
              <a:t>Polychlorinated Biphenyls (PCBs) Phasing-Out Regulation in Indonesia, Final Report</a:t>
            </a:r>
          </a:p>
          <a:p>
            <a:r>
              <a:rPr lang="en-GB" dirty="0"/>
              <a:t>Annex 1 </a:t>
            </a:r>
            <a:r>
              <a:rPr lang="en-GB" b="1" u="sng" dirty="0"/>
              <a:t>Recommendation for Regulatory Reform</a:t>
            </a:r>
          </a:p>
          <a:p>
            <a:r>
              <a:rPr lang="en-GB" dirty="0"/>
              <a:t>Annex 2 Existing Regulatory Framework</a:t>
            </a:r>
          </a:p>
          <a:p>
            <a:r>
              <a:rPr lang="en-GB" dirty="0"/>
              <a:t>Annex 3 PCB Official Guidance</a:t>
            </a:r>
          </a:p>
          <a:p>
            <a:r>
              <a:rPr lang="en-GB" dirty="0"/>
              <a:t>Annex 4 PCB Code of Practice (</a:t>
            </a:r>
            <a:r>
              <a:rPr lang="en-GB" dirty="0" err="1"/>
              <a:t>oleh</a:t>
            </a:r>
            <a:r>
              <a:rPr lang="en-GB" dirty="0"/>
              <a:t> </a:t>
            </a:r>
            <a:r>
              <a:rPr lang="en-GB" dirty="0" err="1"/>
              <a:t>Dr.</a:t>
            </a:r>
            <a:r>
              <a:rPr lang="en-GB" dirty="0"/>
              <a:t> Carlo </a:t>
            </a:r>
            <a:r>
              <a:rPr lang="en-GB" dirty="0" err="1"/>
              <a:t>Lupi</a:t>
            </a:r>
            <a:r>
              <a:rPr lang="en-GB" dirty="0"/>
              <a:t>)</a:t>
            </a:r>
          </a:p>
          <a:p>
            <a:r>
              <a:rPr lang="en-GB" dirty="0"/>
              <a:t>Annex 5 Analysis of Task, Role and Function of </a:t>
            </a:r>
            <a:r>
              <a:rPr lang="en-GB" dirty="0" err="1"/>
              <a:t>MoEF</a:t>
            </a:r>
            <a:r>
              <a:rPr lang="en-GB" dirty="0"/>
              <a:t> Units in PCB Phasing Out</a:t>
            </a:r>
          </a:p>
          <a:p>
            <a:r>
              <a:rPr lang="en-GB" dirty="0"/>
              <a:t>Annex 6 Recommendation for the Regulation of Economic Incentives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8731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/>
              <a:t>7 </a:t>
            </a:r>
            <a:r>
              <a:rPr lang="en-GB" dirty="0" err="1"/>
              <a:t>Rekomendasi</a:t>
            </a:r>
            <a:r>
              <a:rPr lang="en-GB" dirty="0"/>
              <a:t> </a:t>
            </a:r>
            <a:r>
              <a:rPr lang="en-GB" dirty="0" err="1"/>
              <a:t>Utama</a:t>
            </a:r>
            <a:br>
              <a:rPr lang="en-GB" dirty="0"/>
            </a:b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GB" dirty="0" err="1"/>
              <a:t>Konsep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Definisi</a:t>
            </a:r>
            <a:endParaRPr lang="en-GB" dirty="0"/>
          </a:p>
          <a:p>
            <a:pPr marL="514350" indent="-514350">
              <a:buAutoNum type="arabicPeriod"/>
            </a:pPr>
            <a:r>
              <a:rPr lang="en-GB" dirty="0" err="1"/>
              <a:t>Daftar</a:t>
            </a:r>
            <a:r>
              <a:rPr lang="en-GB" dirty="0"/>
              <a:t> POPs</a:t>
            </a:r>
          </a:p>
          <a:p>
            <a:pPr marL="514350" indent="-514350">
              <a:buAutoNum type="arabicPeriod"/>
            </a:pPr>
            <a:r>
              <a:rPr lang="en-GB" dirty="0" err="1"/>
              <a:t>Sanksi</a:t>
            </a:r>
            <a:endParaRPr lang="en-GB" dirty="0"/>
          </a:p>
          <a:p>
            <a:pPr marL="514350" indent="-514350">
              <a:buAutoNum type="arabicPeriod"/>
            </a:pPr>
            <a:r>
              <a:rPr lang="en-GB" dirty="0"/>
              <a:t>ESM</a:t>
            </a:r>
          </a:p>
          <a:p>
            <a:pPr marL="514350" indent="-514350">
              <a:buAutoNum type="arabicPeriod"/>
            </a:pPr>
            <a:r>
              <a:rPr lang="en-GB" dirty="0" err="1"/>
              <a:t>Standar</a:t>
            </a:r>
            <a:r>
              <a:rPr lang="en-GB" dirty="0"/>
              <a:t> </a:t>
            </a:r>
          </a:p>
          <a:p>
            <a:pPr marL="514350" indent="-514350">
              <a:buAutoNum type="arabicPeriod"/>
            </a:pPr>
            <a:r>
              <a:rPr lang="en-GB" dirty="0" err="1"/>
              <a:t>Kelembagaan</a:t>
            </a:r>
            <a:endParaRPr lang="en-GB" dirty="0"/>
          </a:p>
          <a:p>
            <a:pPr marL="514350" indent="-514350">
              <a:buAutoNum type="arabicPeriod"/>
            </a:pPr>
            <a:r>
              <a:rPr lang="en-GB" i="1" dirty="0"/>
              <a:t>Lex </a:t>
            </a:r>
            <a:r>
              <a:rPr lang="en-GB" i="1" dirty="0" err="1"/>
              <a:t>Specialis</a:t>
            </a:r>
            <a:endParaRPr lang="en-GB" i="1" dirty="0"/>
          </a:p>
          <a:p>
            <a:pPr marL="514350" indent="-514350">
              <a:buAutoNum type="arabicPeriod"/>
            </a:pPr>
            <a:endParaRPr lang="en-GB" dirty="0"/>
          </a:p>
          <a:p>
            <a:pPr marL="514350" indent="-514350"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733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7930"/>
          </a:xfrm>
        </p:spPr>
        <p:txBody>
          <a:bodyPr/>
          <a:lstStyle/>
          <a:p>
            <a:pPr algn="ctr"/>
            <a:r>
              <a:rPr lang="en-GB" dirty="0"/>
              <a:t>1. </a:t>
            </a:r>
            <a:r>
              <a:rPr lang="en-GB" dirty="0" err="1"/>
              <a:t>Konsep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Definisi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Perlu</a:t>
            </a:r>
            <a:r>
              <a:rPr lang="en-GB" dirty="0"/>
              <a:t> </a:t>
            </a:r>
            <a:r>
              <a:rPr lang="en-GB" dirty="0" err="1"/>
              <a:t>penyeragaman</a:t>
            </a:r>
            <a:r>
              <a:rPr lang="en-GB" dirty="0"/>
              <a:t> </a:t>
            </a:r>
            <a:r>
              <a:rPr lang="en-GB" dirty="0" err="1"/>
              <a:t>definisi</a:t>
            </a:r>
            <a:r>
              <a:rPr lang="en-GB" dirty="0"/>
              <a:t> B2/B3 di </a:t>
            </a:r>
            <a:r>
              <a:rPr lang="en-GB" dirty="0" err="1"/>
              <a:t>beberapa</a:t>
            </a:r>
            <a:r>
              <a:rPr lang="en-GB" dirty="0"/>
              <a:t> </a:t>
            </a:r>
            <a:r>
              <a:rPr lang="en-GB" dirty="0" err="1"/>
              <a:t>peraturan</a:t>
            </a:r>
            <a:r>
              <a:rPr lang="en-GB" dirty="0"/>
              <a:t> </a:t>
            </a:r>
            <a:r>
              <a:rPr lang="en-GB" dirty="0" err="1"/>
              <a:t>pelaksana</a:t>
            </a:r>
            <a:endParaRPr lang="en-GB" dirty="0"/>
          </a:p>
          <a:p>
            <a:r>
              <a:rPr lang="en-GB" dirty="0" err="1"/>
              <a:t>Perlu</a:t>
            </a:r>
            <a:r>
              <a:rPr lang="en-GB" dirty="0"/>
              <a:t> </a:t>
            </a:r>
            <a:r>
              <a:rPr lang="en-GB" dirty="0" err="1"/>
              <a:t>definisi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kategori</a:t>
            </a:r>
            <a:r>
              <a:rPr lang="en-GB" dirty="0"/>
              <a:t> baru </a:t>
            </a:r>
            <a:r>
              <a:rPr lang="en-GB" dirty="0" err="1"/>
              <a:t>perihal</a:t>
            </a:r>
            <a:r>
              <a:rPr lang="en-GB" dirty="0"/>
              <a:t> “</a:t>
            </a:r>
            <a:r>
              <a:rPr lang="en-GB" dirty="0" err="1"/>
              <a:t>bahan</a:t>
            </a:r>
            <a:r>
              <a:rPr lang="en-GB" dirty="0"/>
              <a:t>” (substance), “</a:t>
            </a:r>
            <a:r>
              <a:rPr lang="en-GB" dirty="0" err="1"/>
              <a:t>campuran</a:t>
            </a:r>
            <a:r>
              <a:rPr lang="en-GB" dirty="0"/>
              <a:t>” (mixture) </a:t>
            </a:r>
            <a:r>
              <a:rPr lang="en-GB" dirty="0" err="1"/>
              <a:t>dan</a:t>
            </a:r>
            <a:r>
              <a:rPr lang="en-GB" dirty="0"/>
              <a:t> “</a:t>
            </a:r>
            <a:r>
              <a:rPr lang="en-GB" dirty="0" err="1"/>
              <a:t>peralatan</a:t>
            </a:r>
            <a:r>
              <a:rPr lang="en-GB" dirty="0"/>
              <a:t>” (equipment/articles); </a:t>
            </a:r>
            <a:r>
              <a:rPr lang="en-GB" dirty="0" err="1"/>
              <a:t>termasuk</a:t>
            </a:r>
            <a:r>
              <a:rPr lang="en-GB" dirty="0"/>
              <a:t> chemicals-in-product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i="1" dirty="0"/>
              <a:t>Level </a:t>
            </a:r>
            <a:r>
              <a:rPr lang="en-GB" i="1" dirty="0" err="1"/>
              <a:t>Pengaturan</a:t>
            </a:r>
            <a:endParaRPr lang="en-GB" i="1" dirty="0"/>
          </a:p>
          <a:p>
            <a:pPr marL="0" indent="0">
              <a:buNone/>
            </a:pPr>
            <a:r>
              <a:rPr lang="en-GB" dirty="0" err="1"/>
              <a:t>Jangka</a:t>
            </a:r>
            <a:r>
              <a:rPr lang="en-GB" dirty="0"/>
              <a:t> </a:t>
            </a:r>
            <a:r>
              <a:rPr lang="en-GB" dirty="0" err="1"/>
              <a:t>Panjang</a:t>
            </a:r>
            <a:r>
              <a:rPr lang="en-GB" dirty="0"/>
              <a:t>: UU </a:t>
            </a:r>
            <a:r>
              <a:rPr lang="en-GB" dirty="0" err="1"/>
              <a:t>Bahan</a:t>
            </a:r>
            <a:r>
              <a:rPr lang="en-GB" dirty="0"/>
              <a:t> Kimia, </a:t>
            </a:r>
            <a:r>
              <a:rPr lang="en-GB" dirty="0" err="1"/>
              <a:t>Amandemen</a:t>
            </a:r>
            <a:r>
              <a:rPr lang="en-GB" dirty="0"/>
              <a:t> PP 74</a:t>
            </a:r>
          </a:p>
          <a:p>
            <a:pPr marL="0" indent="0">
              <a:buNone/>
            </a:pPr>
            <a:r>
              <a:rPr lang="en-GB" dirty="0" err="1"/>
              <a:t>Jangka</a:t>
            </a:r>
            <a:r>
              <a:rPr lang="en-GB" dirty="0"/>
              <a:t> </a:t>
            </a:r>
            <a:r>
              <a:rPr lang="en-GB" dirty="0" err="1"/>
              <a:t>Pendek</a:t>
            </a:r>
            <a:r>
              <a:rPr lang="en-GB" dirty="0"/>
              <a:t>: </a:t>
            </a:r>
            <a:r>
              <a:rPr lang="en-GB" dirty="0" err="1"/>
              <a:t>Peraturan</a:t>
            </a:r>
            <a:r>
              <a:rPr lang="en-GB" dirty="0"/>
              <a:t> </a:t>
            </a:r>
            <a:r>
              <a:rPr lang="en-GB" dirty="0" err="1"/>
              <a:t>Menteri</a:t>
            </a:r>
            <a:r>
              <a:rPr lang="en-GB" dirty="0"/>
              <a:t> KLHK/</a:t>
            </a:r>
            <a:r>
              <a:rPr lang="en-GB" dirty="0" err="1"/>
              <a:t>Permendag</a:t>
            </a:r>
            <a:r>
              <a:rPr lang="en-GB" dirty="0"/>
              <a:t>/</a:t>
            </a:r>
            <a:r>
              <a:rPr lang="en-GB" dirty="0" err="1"/>
              <a:t>PermenPerin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6298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1784"/>
          </a:xfrm>
        </p:spPr>
        <p:txBody>
          <a:bodyPr/>
          <a:lstStyle/>
          <a:p>
            <a:pPr algn="ctr"/>
            <a:r>
              <a:rPr lang="en-GB" dirty="0"/>
              <a:t>2. </a:t>
            </a:r>
            <a:r>
              <a:rPr lang="en-GB" dirty="0" err="1"/>
              <a:t>Daftar</a:t>
            </a:r>
            <a:r>
              <a:rPr lang="en-GB" dirty="0"/>
              <a:t> POPs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0873"/>
            <a:ext cx="10515600" cy="4736090"/>
          </a:xfrm>
        </p:spPr>
        <p:txBody>
          <a:bodyPr/>
          <a:lstStyle/>
          <a:p>
            <a:pPr marL="0" indent="0">
              <a:buNone/>
            </a:pPr>
            <a:r>
              <a:rPr lang="en-GB" dirty="0" err="1"/>
              <a:t>Daftar</a:t>
            </a:r>
            <a:r>
              <a:rPr lang="en-GB" dirty="0"/>
              <a:t> POPs </a:t>
            </a:r>
            <a:r>
              <a:rPr lang="en-GB" dirty="0" err="1"/>
              <a:t>akan</a:t>
            </a:r>
            <a:r>
              <a:rPr lang="en-GB" dirty="0"/>
              <a:t> </a:t>
            </a:r>
            <a:r>
              <a:rPr lang="en-GB" dirty="0" err="1"/>
              <a:t>selalu</a:t>
            </a:r>
            <a:r>
              <a:rPr lang="en-GB" dirty="0"/>
              <a:t> </a:t>
            </a:r>
            <a:r>
              <a:rPr lang="en-GB" dirty="0" err="1"/>
              <a:t>bertambah</a:t>
            </a:r>
            <a:r>
              <a:rPr lang="en-GB" dirty="0"/>
              <a:t>. </a:t>
            </a:r>
            <a:r>
              <a:rPr lang="en-GB" dirty="0" err="1"/>
              <a:t>Secara</a:t>
            </a:r>
            <a:r>
              <a:rPr lang="en-GB" dirty="0"/>
              <a:t> </a:t>
            </a:r>
            <a:r>
              <a:rPr lang="en-GB" dirty="0" err="1"/>
              <a:t>hukum</a:t>
            </a:r>
            <a:r>
              <a:rPr lang="en-GB" dirty="0"/>
              <a:t> </a:t>
            </a:r>
            <a:r>
              <a:rPr lang="en-GB" dirty="0" err="1"/>
              <a:t>daftar</a:t>
            </a:r>
            <a:r>
              <a:rPr lang="en-GB" dirty="0"/>
              <a:t> POPs yang </a:t>
            </a:r>
            <a:r>
              <a:rPr lang="en-GB" dirty="0" err="1"/>
              <a:t>bertambah</a:t>
            </a:r>
            <a:r>
              <a:rPr lang="en-GB" dirty="0"/>
              <a:t> di </a:t>
            </a:r>
            <a:r>
              <a:rPr lang="en-GB" dirty="0" err="1"/>
              <a:t>tingkat</a:t>
            </a:r>
            <a:r>
              <a:rPr lang="en-GB" dirty="0"/>
              <a:t> </a:t>
            </a:r>
            <a:r>
              <a:rPr lang="en-GB" dirty="0" err="1"/>
              <a:t>internasional</a:t>
            </a:r>
            <a:r>
              <a:rPr lang="en-GB" dirty="0"/>
              <a:t> </a:t>
            </a:r>
            <a:r>
              <a:rPr lang="en-GB" dirty="0" err="1"/>
              <a:t>tidak</a:t>
            </a:r>
            <a:r>
              <a:rPr lang="en-GB" dirty="0"/>
              <a:t> </a:t>
            </a:r>
            <a:r>
              <a:rPr lang="en-GB" dirty="0" err="1"/>
              <a:t>langsung</a:t>
            </a:r>
            <a:r>
              <a:rPr lang="en-GB" dirty="0"/>
              <a:t> </a:t>
            </a:r>
            <a:r>
              <a:rPr lang="en-GB" dirty="0" err="1"/>
              <a:t>berlaku</a:t>
            </a:r>
            <a:r>
              <a:rPr lang="en-GB" dirty="0"/>
              <a:t> di Indonesia </a:t>
            </a:r>
            <a:r>
              <a:rPr lang="en-GB" dirty="0" err="1"/>
              <a:t>kecuali</a:t>
            </a:r>
            <a:r>
              <a:rPr lang="en-GB" dirty="0"/>
              <a:t> </a:t>
            </a:r>
            <a:r>
              <a:rPr lang="en-GB" dirty="0" err="1"/>
              <a:t>daftar</a:t>
            </a:r>
            <a:r>
              <a:rPr lang="en-GB" dirty="0"/>
              <a:t> di PP 74 </a:t>
            </a:r>
            <a:r>
              <a:rPr lang="en-GB" dirty="0" err="1"/>
              <a:t>diamandemen</a:t>
            </a:r>
            <a:r>
              <a:rPr lang="en-GB" dirty="0"/>
              <a:t>.</a:t>
            </a:r>
          </a:p>
          <a:p>
            <a:pPr marL="0" indent="0">
              <a:buNone/>
            </a:pPr>
            <a:r>
              <a:rPr lang="en-GB" dirty="0" err="1"/>
              <a:t>Rekomendasi</a:t>
            </a:r>
            <a:r>
              <a:rPr lang="en-GB" dirty="0"/>
              <a:t>: </a:t>
            </a:r>
            <a:r>
              <a:rPr lang="en-GB" dirty="0" err="1"/>
              <a:t>Perubahan</a:t>
            </a:r>
            <a:r>
              <a:rPr lang="en-GB" dirty="0"/>
              <a:t> </a:t>
            </a:r>
            <a:r>
              <a:rPr lang="en-GB" dirty="0" err="1"/>
              <a:t>Daftar</a:t>
            </a:r>
            <a:r>
              <a:rPr lang="en-GB" dirty="0"/>
              <a:t> POPs </a:t>
            </a:r>
            <a:r>
              <a:rPr lang="en-GB" dirty="0" err="1"/>
              <a:t>dalam</a:t>
            </a:r>
            <a:r>
              <a:rPr lang="en-GB" dirty="0"/>
              <a:t> PP 74 </a:t>
            </a:r>
            <a:r>
              <a:rPr lang="en-GB" dirty="0" err="1"/>
              <a:t>cukup</a:t>
            </a:r>
            <a:r>
              <a:rPr lang="en-GB" dirty="0"/>
              <a:t> </a:t>
            </a:r>
            <a:r>
              <a:rPr lang="en-GB" dirty="0" err="1"/>
              <a:t>dilakukan</a:t>
            </a:r>
            <a:r>
              <a:rPr lang="en-GB" dirty="0"/>
              <a:t> </a:t>
            </a:r>
            <a:r>
              <a:rPr lang="en-GB" dirty="0" err="1"/>
              <a:t>lewat</a:t>
            </a:r>
            <a:r>
              <a:rPr lang="en-GB" dirty="0"/>
              <a:t> </a:t>
            </a:r>
            <a:r>
              <a:rPr lang="en-GB" dirty="0" err="1"/>
              <a:t>Peraturan</a:t>
            </a:r>
            <a:r>
              <a:rPr lang="en-GB" dirty="0"/>
              <a:t> </a:t>
            </a:r>
            <a:r>
              <a:rPr lang="en-GB" dirty="0" err="1"/>
              <a:t>Menteri</a:t>
            </a:r>
            <a:r>
              <a:rPr lang="en-GB" dirty="0"/>
              <a:t>. </a:t>
            </a:r>
            <a:r>
              <a:rPr lang="en-GB" dirty="0" err="1"/>
              <a:t>Namun</a:t>
            </a:r>
            <a:r>
              <a:rPr lang="en-GB" dirty="0"/>
              <a:t> </a:t>
            </a:r>
            <a:r>
              <a:rPr lang="en-GB" dirty="0" err="1"/>
              <a:t>hal</a:t>
            </a:r>
            <a:r>
              <a:rPr lang="en-GB" dirty="0"/>
              <a:t> </a:t>
            </a:r>
            <a:r>
              <a:rPr lang="en-GB" dirty="0" err="1"/>
              <a:t>ini</a:t>
            </a:r>
            <a:r>
              <a:rPr lang="en-GB" dirty="0"/>
              <a:t> </a:t>
            </a:r>
            <a:r>
              <a:rPr lang="en-GB" dirty="0" err="1"/>
              <a:t>perlu</a:t>
            </a:r>
            <a:r>
              <a:rPr lang="en-GB" dirty="0"/>
              <a:t> </a:t>
            </a:r>
            <a:r>
              <a:rPr lang="en-GB" dirty="0" err="1"/>
              <a:t>atribusi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UU/PP.</a:t>
            </a:r>
          </a:p>
          <a:p>
            <a:pPr marL="0" indent="0">
              <a:buNone/>
            </a:pPr>
            <a:r>
              <a:rPr lang="en-GB" i="1" dirty="0"/>
              <a:t>Level </a:t>
            </a:r>
            <a:r>
              <a:rPr lang="en-GB" i="1" dirty="0" err="1"/>
              <a:t>Pengaturan</a:t>
            </a:r>
            <a:endParaRPr lang="en-GB" i="1" dirty="0"/>
          </a:p>
          <a:p>
            <a:pPr marL="0" indent="0">
              <a:buNone/>
            </a:pPr>
            <a:r>
              <a:rPr lang="en-GB" dirty="0"/>
              <a:t>UU/PP </a:t>
            </a:r>
            <a:r>
              <a:rPr lang="en-GB" dirty="0" err="1"/>
              <a:t>memberikan</a:t>
            </a:r>
            <a:r>
              <a:rPr lang="en-GB" dirty="0"/>
              <a:t> </a:t>
            </a:r>
            <a:r>
              <a:rPr lang="en-GB" dirty="0" err="1"/>
              <a:t>atribusi</a:t>
            </a:r>
            <a:r>
              <a:rPr lang="en-GB" dirty="0"/>
              <a:t> </a:t>
            </a:r>
            <a:r>
              <a:rPr lang="en-GB" dirty="0" err="1"/>
              <a:t>kepada</a:t>
            </a:r>
            <a:r>
              <a:rPr lang="en-GB" dirty="0"/>
              <a:t> </a:t>
            </a:r>
            <a:r>
              <a:rPr lang="en-GB" dirty="0" err="1"/>
              <a:t>Menteri</a:t>
            </a:r>
            <a:r>
              <a:rPr lang="en-GB" dirty="0"/>
              <a:t>,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mengamandemen</a:t>
            </a:r>
            <a:r>
              <a:rPr lang="en-GB" dirty="0"/>
              <a:t> </a:t>
            </a:r>
            <a:r>
              <a:rPr lang="en-GB" dirty="0" err="1"/>
              <a:t>Daftar</a:t>
            </a:r>
            <a:r>
              <a:rPr lang="en-GB" dirty="0"/>
              <a:t> POPs </a:t>
            </a:r>
            <a:r>
              <a:rPr lang="en-GB" dirty="0" err="1"/>
              <a:t>lewat</a:t>
            </a:r>
            <a:r>
              <a:rPr lang="en-GB" dirty="0"/>
              <a:t> </a:t>
            </a:r>
            <a:r>
              <a:rPr lang="en-GB" dirty="0" err="1"/>
              <a:t>Permen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1801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3239"/>
          </a:xfrm>
        </p:spPr>
        <p:txBody>
          <a:bodyPr/>
          <a:lstStyle/>
          <a:p>
            <a:r>
              <a:rPr lang="en-GB" dirty="0"/>
              <a:t>3. </a:t>
            </a:r>
            <a:r>
              <a:rPr lang="en-GB" dirty="0" err="1"/>
              <a:t>Sanksi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3055"/>
            <a:ext cx="10515600" cy="494390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 err="1"/>
              <a:t>Saat</a:t>
            </a:r>
            <a:r>
              <a:rPr lang="en-GB" dirty="0"/>
              <a:t> </a:t>
            </a:r>
            <a:r>
              <a:rPr lang="en-GB" dirty="0" err="1"/>
              <a:t>ini</a:t>
            </a:r>
            <a:r>
              <a:rPr lang="en-GB" dirty="0"/>
              <a:t> [</a:t>
            </a:r>
            <a:r>
              <a:rPr lang="en-GB" dirty="0" err="1"/>
              <a:t>dalam</a:t>
            </a:r>
            <a:r>
              <a:rPr lang="en-GB" dirty="0"/>
              <a:t> PP 74] </a:t>
            </a:r>
            <a:r>
              <a:rPr lang="en-GB" dirty="0" err="1"/>
              <a:t>tidak</a:t>
            </a:r>
            <a:r>
              <a:rPr lang="en-GB" dirty="0"/>
              <a:t> </a:t>
            </a:r>
            <a:r>
              <a:rPr lang="en-GB" dirty="0" err="1"/>
              <a:t>terdapat</a:t>
            </a:r>
            <a:r>
              <a:rPr lang="en-GB" dirty="0"/>
              <a:t> </a:t>
            </a:r>
            <a:r>
              <a:rPr lang="en-GB" dirty="0" err="1"/>
              <a:t>sanksi</a:t>
            </a:r>
            <a:r>
              <a:rPr lang="en-GB" dirty="0"/>
              <a:t> </a:t>
            </a:r>
            <a:r>
              <a:rPr lang="en-GB" dirty="0" err="1"/>
              <a:t>bagi</a:t>
            </a:r>
            <a:r>
              <a:rPr lang="en-GB" dirty="0"/>
              <a:t> </a:t>
            </a:r>
            <a:r>
              <a:rPr lang="en-GB" dirty="0" err="1"/>
              <a:t>mereka</a:t>
            </a:r>
            <a:r>
              <a:rPr lang="en-GB" dirty="0"/>
              <a:t> yang </a:t>
            </a:r>
            <a:r>
              <a:rPr lang="en-GB" dirty="0" err="1"/>
              <a:t>menggunakan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/</a:t>
            </a:r>
            <a:r>
              <a:rPr lang="en-GB" dirty="0" err="1"/>
              <a:t>atau</a:t>
            </a:r>
            <a:r>
              <a:rPr lang="en-GB" dirty="0"/>
              <a:t> </a:t>
            </a:r>
            <a:r>
              <a:rPr lang="en-GB" dirty="0" err="1"/>
              <a:t>memiliki</a:t>
            </a:r>
            <a:r>
              <a:rPr lang="en-GB" dirty="0"/>
              <a:t> B3  yang </a:t>
            </a:r>
            <a:r>
              <a:rPr lang="en-GB" dirty="0" err="1"/>
              <a:t>dilarang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dipergunakan</a:t>
            </a:r>
            <a:r>
              <a:rPr lang="en-GB" dirty="0"/>
              <a:t>.</a:t>
            </a:r>
          </a:p>
          <a:p>
            <a:pPr marL="0" indent="0">
              <a:buNone/>
            </a:pPr>
            <a:r>
              <a:rPr lang="en-GB" dirty="0" err="1"/>
              <a:t>Konsekuensi</a:t>
            </a:r>
            <a:r>
              <a:rPr lang="en-GB" dirty="0"/>
              <a:t>: </a:t>
            </a:r>
            <a:r>
              <a:rPr lang="en-GB" dirty="0" err="1"/>
              <a:t>Pemerintah</a:t>
            </a:r>
            <a:r>
              <a:rPr lang="en-GB" dirty="0"/>
              <a:t> </a:t>
            </a:r>
            <a:r>
              <a:rPr lang="en-GB" dirty="0" err="1"/>
              <a:t>tidak</a:t>
            </a:r>
            <a:r>
              <a:rPr lang="en-GB" dirty="0"/>
              <a:t> </a:t>
            </a:r>
            <a:r>
              <a:rPr lang="en-GB" dirty="0" err="1"/>
              <a:t>punya</a:t>
            </a:r>
            <a:r>
              <a:rPr lang="en-GB" dirty="0"/>
              <a:t> </a:t>
            </a:r>
            <a:r>
              <a:rPr lang="en-GB" dirty="0" err="1"/>
              <a:t>daya</a:t>
            </a:r>
            <a:r>
              <a:rPr lang="en-GB" dirty="0"/>
              <a:t> </a:t>
            </a:r>
            <a:r>
              <a:rPr lang="en-GB" dirty="0" err="1"/>
              <a:t>paksa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melarang</a:t>
            </a:r>
            <a:r>
              <a:rPr lang="en-GB" dirty="0"/>
              <a:t> </a:t>
            </a:r>
            <a:r>
              <a:rPr lang="en-GB" dirty="0" err="1"/>
              <a:t>penggunaan</a:t>
            </a:r>
            <a:r>
              <a:rPr lang="en-GB" dirty="0"/>
              <a:t> B3 yang di phasing-out</a:t>
            </a:r>
          </a:p>
          <a:p>
            <a:pPr marL="0" indent="0">
              <a:buNone/>
            </a:pPr>
            <a:r>
              <a:rPr lang="en-GB" dirty="0" err="1"/>
              <a:t>Rekomendasi</a:t>
            </a:r>
            <a:r>
              <a:rPr lang="en-GB" dirty="0"/>
              <a:t>: </a:t>
            </a:r>
          </a:p>
          <a:p>
            <a:pPr marL="514350" indent="-514350">
              <a:buAutoNum type="arabicPeriod"/>
            </a:pPr>
            <a:r>
              <a:rPr lang="en-GB" dirty="0" err="1"/>
              <a:t>Diberikan</a:t>
            </a:r>
            <a:r>
              <a:rPr lang="en-GB" dirty="0"/>
              <a:t> </a:t>
            </a:r>
            <a:r>
              <a:rPr lang="en-GB" dirty="0" err="1"/>
              <a:t>sanksi</a:t>
            </a:r>
            <a:r>
              <a:rPr lang="en-GB" dirty="0"/>
              <a:t> (</a:t>
            </a:r>
            <a:r>
              <a:rPr lang="en-GB" dirty="0" err="1"/>
              <a:t>denda</a:t>
            </a:r>
            <a:r>
              <a:rPr lang="en-GB" dirty="0"/>
              <a:t>/</a:t>
            </a:r>
            <a:r>
              <a:rPr lang="en-GB" dirty="0" err="1"/>
              <a:t>administratif</a:t>
            </a:r>
            <a:r>
              <a:rPr lang="en-GB" dirty="0"/>
              <a:t>) </a:t>
            </a:r>
            <a:r>
              <a:rPr lang="en-GB" dirty="0" err="1"/>
              <a:t>bagi</a:t>
            </a:r>
            <a:r>
              <a:rPr lang="en-GB" dirty="0"/>
              <a:t> </a:t>
            </a:r>
            <a:r>
              <a:rPr lang="en-GB" dirty="0" err="1"/>
              <a:t>mereka</a:t>
            </a:r>
            <a:r>
              <a:rPr lang="en-GB" dirty="0"/>
              <a:t> yang </a:t>
            </a:r>
            <a:r>
              <a:rPr lang="en-GB" u="sng" dirty="0" err="1"/>
              <a:t>memiliki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/</a:t>
            </a:r>
            <a:r>
              <a:rPr lang="en-GB" dirty="0" err="1"/>
              <a:t>atau</a:t>
            </a:r>
            <a:r>
              <a:rPr lang="en-GB" dirty="0"/>
              <a:t> </a:t>
            </a:r>
            <a:r>
              <a:rPr lang="en-GB" u="sng" dirty="0" err="1"/>
              <a:t>menggunakan</a:t>
            </a:r>
            <a:r>
              <a:rPr lang="en-GB" dirty="0"/>
              <a:t> B3 yang </a:t>
            </a:r>
            <a:r>
              <a:rPr lang="en-GB" dirty="0" err="1"/>
              <a:t>dilarang</a:t>
            </a:r>
            <a:r>
              <a:rPr lang="en-GB" dirty="0"/>
              <a:t> </a:t>
            </a:r>
            <a:r>
              <a:rPr lang="en-GB" dirty="0" err="1"/>
              <a:t>dipergunakan</a:t>
            </a:r>
            <a:endParaRPr lang="en-GB" dirty="0"/>
          </a:p>
          <a:p>
            <a:pPr marL="514350" indent="-514350">
              <a:buAutoNum type="arabicPeriod"/>
            </a:pPr>
            <a:r>
              <a:rPr lang="en-GB" dirty="0" err="1"/>
              <a:t>Diberikan</a:t>
            </a:r>
            <a:r>
              <a:rPr lang="en-GB" dirty="0"/>
              <a:t> </a:t>
            </a:r>
            <a:r>
              <a:rPr lang="en-GB" dirty="0" err="1"/>
              <a:t>sanksi</a:t>
            </a:r>
            <a:r>
              <a:rPr lang="en-GB" dirty="0"/>
              <a:t> (</a:t>
            </a:r>
            <a:r>
              <a:rPr lang="en-GB" dirty="0" err="1"/>
              <a:t>denda</a:t>
            </a:r>
            <a:r>
              <a:rPr lang="en-GB" dirty="0"/>
              <a:t>/</a:t>
            </a:r>
            <a:r>
              <a:rPr lang="en-GB" dirty="0" err="1"/>
              <a:t>administratif</a:t>
            </a:r>
            <a:r>
              <a:rPr lang="en-GB" dirty="0"/>
              <a:t>) </a:t>
            </a:r>
            <a:r>
              <a:rPr lang="en-GB" dirty="0" err="1"/>
              <a:t>bagi</a:t>
            </a:r>
            <a:r>
              <a:rPr lang="en-GB" dirty="0"/>
              <a:t> yang </a:t>
            </a:r>
            <a:r>
              <a:rPr lang="en-GB" u="sng" dirty="0" err="1"/>
              <a:t>tidak</a:t>
            </a:r>
            <a:r>
              <a:rPr lang="en-GB" u="sng" dirty="0"/>
              <a:t> </a:t>
            </a:r>
            <a:r>
              <a:rPr lang="en-GB" u="sng" dirty="0" err="1"/>
              <a:t>mendaftarkan</a:t>
            </a:r>
            <a:r>
              <a:rPr lang="en-GB" dirty="0"/>
              <a:t> B3 yang di phasing out </a:t>
            </a:r>
            <a:r>
              <a:rPr lang="en-GB" dirty="0" err="1"/>
              <a:t>atau</a:t>
            </a:r>
            <a:r>
              <a:rPr lang="en-GB" dirty="0"/>
              <a:t> </a:t>
            </a:r>
            <a:r>
              <a:rPr lang="en-GB" u="sng" dirty="0" err="1"/>
              <a:t>memberikan</a:t>
            </a:r>
            <a:r>
              <a:rPr lang="en-GB" u="sng" dirty="0"/>
              <a:t> </a:t>
            </a:r>
            <a:r>
              <a:rPr lang="en-GB" u="sng" dirty="0" err="1"/>
              <a:t>informasi</a:t>
            </a:r>
            <a:r>
              <a:rPr lang="en-GB" u="sng" dirty="0"/>
              <a:t> yang </a:t>
            </a:r>
            <a:r>
              <a:rPr lang="en-GB" u="sng" dirty="0" err="1"/>
              <a:t>tidak</a:t>
            </a:r>
            <a:r>
              <a:rPr lang="en-GB" u="sng" dirty="0"/>
              <a:t> </a:t>
            </a:r>
            <a:r>
              <a:rPr lang="en-GB" u="sng" dirty="0" err="1"/>
              <a:t>benar</a:t>
            </a:r>
            <a:r>
              <a:rPr lang="en-GB" dirty="0"/>
              <a:t> </a:t>
            </a:r>
            <a:r>
              <a:rPr lang="en-GB" dirty="0" err="1"/>
              <a:t>atas</a:t>
            </a:r>
            <a:r>
              <a:rPr lang="en-GB" dirty="0"/>
              <a:t> B3 yang </a:t>
            </a:r>
            <a:r>
              <a:rPr lang="en-GB" dirty="0" err="1"/>
              <a:t>dimilikinya</a:t>
            </a:r>
            <a:endParaRPr lang="en-GB" dirty="0"/>
          </a:p>
          <a:p>
            <a:pPr marL="0" indent="0">
              <a:buNone/>
            </a:pPr>
            <a:r>
              <a:rPr lang="en-GB" i="1" dirty="0"/>
              <a:t>Level </a:t>
            </a:r>
            <a:r>
              <a:rPr lang="en-GB" i="1" dirty="0" err="1"/>
              <a:t>Pengaturan</a:t>
            </a:r>
            <a:endParaRPr lang="en-GB" i="1" dirty="0"/>
          </a:p>
          <a:p>
            <a:pPr marL="0" indent="0">
              <a:buNone/>
            </a:pPr>
            <a:r>
              <a:rPr lang="en-GB" dirty="0" err="1"/>
              <a:t>Undang-Undang</a:t>
            </a:r>
            <a:r>
              <a:rPr lang="en-GB" dirty="0"/>
              <a:t> (UU PPLH </a:t>
            </a:r>
            <a:r>
              <a:rPr lang="en-GB" dirty="0" err="1"/>
              <a:t>harus</a:t>
            </a:r>
            <a:r>
              <a:rPr lang="en-GB" dirty="0"/>
              <a:t> </a:t>
            </a:r>
            <a:r>
              <a:rPr lang="en-GB" dirty="0" err="1"/>
              <a:t>diamandemen</a:t>
            </a:r>
            <a:r>
              <a:rPr lang="en-GB" dirty="0"/>
              <a:t> </a:t>
            </a:r>
            <a:r>
              <a:rPr lang="en-GB" dirty="0" err="1"/>
              <a:t>supaya</a:t>
            </a:r>
            <a:r>
              <a:rPr lang="en-GB" dirty="0"/>
              <a:t> </a:t>
            </a:r>
            <a:r>
              <a:rPr lang="en-GB" dirty="0" err="1"/>
              <a:t>memuat</a:t>
            </a:r>
            <a:r>
              <a:rPr lang="en-GB" dirty="0"/>
              <a:t> </a:t>
            </a:r>
            <a:r>
              <a:rPr lang="en-GB" dirty="0" err="1"/>
              <a:t>sanksi</a:t>
            </a:r>
            <a:r>
              <a:rPr lang="en-GB" dirty="0"/>
              <a:t>)</a:t>
            </a:r>
          </a:p>
          <a:p>
            <a:pPr marL="0" indent="0">
              <a:buNone/>
            </a:pPr>
            <a:r>
              <a:rPr lang="en-GB" u="sng" dirty="0"/>
              <a:t>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0756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2402"/>
          </a:xfrm>
        </p:spPr>
        <p:txBody>
          <a:bodyPr>
            <a:normAutofit fontScale="90000"/>
          </a:bodyPr>
          <a:lstStyle/>
          <a:p>
            <a:r>
              <a:rPr lang="en-GB" dirty="0"/>
              <a:t>4. ESM: Import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Distribusi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9200"/>
            <a:ext cx="10515600" cy="4957763"/>
          </a:xfrm>
        </p:spPr>
        <p:txBody>
          <a:bodyPr/>
          <a:lstStyle/>
          <a:p>
            <a:r>
              <a:rPr lang="en-GB" dirty="0" err="1"/>
              <a:t>Belum</a:t>
            </a:r>
            <a:r>
              <a:rPr lang="en-GB" dirty="0"/>
              <a:t> </a:t>
            </a:r>
            <a:r>
              <a:rPr lang="en-GB" dirty="0" err="1"/>
              <a:t>ada</a:t>
            </a:r>
            <a:r>
              <a:rPr lang="en-GB" dirty="0"/>
              <a:t> </a:t>
            </a:r>
            <a:r>
              <a:rPr lang="en-GB" dirty="0" err="1"/>
              <a:t>larangan</a:t>
            </a:r>
            <a:r>
              <a:rPr lang="en-GB" dirty="0"/>
              <a:t> import PCB </a:t>
            </a:r>
            <a:r>
              <a:rPr lang="en-GB" dirty="0" err="1"/>
              <a:t>dalam</a:t>
            </a:r>
            <a:r>
              <a:rPr lang="en-GB" dirty="0"/>
              <a:t> </a:t>
            </a:r>
            <a:r>
              <a:rPr lang="en-GB" dirty="0" err="1"/>
              <a:t>peraturan</a:t>
            </a:r>
            <a:r>
              <a:rPr lang="en-GB" dirty="0"/>
              <a:t> </a:t>
            </a:r>
            <a:r>
              <a:rPr lang="en-GB" dirty="0" err="1"/>
              <a:t>sektoral</a:t>
            </a:r>
            <a:endParaRPr lang="en-GB" dirty="0"/>
          </a:p>
          <a:p>
            <a:r>
              <a:rPr lang="en-GB" dirty="0"/>
              <a:t>HS Code </a:t>
            </a:r>
            <a:r>
              <a:rPr lang="en-GB" dirty="0" err="1"/>
              <a:t>untuk</a:t>
            </a:r>
            <a:r>
              <a:rPr lang="en-GB" dirty="0"/>
              <a:t> PCB </a:t>
            </a:r>
            <a:r>
              <a:rPr lang="en-GB" dirty="0" err="1"/>
              <a:t>masih</a:t>
            </a:r>
            <a:r>
              <a:rPr lang="en-GB" dirty="0"/>
              <a:t> </a:t>
            </a:r>
            <a:r>
              <a:rPr lang="en-GB" dirty="0" err="1"/>
              <a:t>terdapat</a:t>
            </a:r>
            <a:r>
              <a:rPr lang="en-GB" dirty="0"/>
              <a:t> di PMK </a:t>
            </a:r>
            <a:r>
              <a:rPr lang="en-GB" dirty="0" err="1"/>
              <a:t>bea</a:t>
            </a:r>
            <a:r>
              <a:rPr lang="en-GB" dirty="0"/>
              <a:t> import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err="1"/>
              <a:t>Rekomendasi</a:t>
            </a:r>
            <a:r>
              <a:rPr lang="en-GB" dirty="0"/>
              <a:t>: </a:t>
            </a:r>
            <a:r>
              <a:rPr lang="en-GB" dirty="0" err="1"/>
              <a:t>Dibuat</a:t>
            </a:r>
            <a:r>
              <a:rPr lang="en-GB" dirty="0"/>
              <a:t> </a:t>
            </a:r>
            <a:r>
              <a:rPr lang="en-GB" dirty="0" err="1"/>
              <a:t>Permendag</a:t>
            </a:r>
            <a:r>
              <a:rPr lang="en-GB" dirty="0"/>
              <a:t> yang </a:t>
            </a:r>
            <a:r>
              <a:rPr lang="en-GB" dirty="0" err="1"/>
              <a:t>melarang</a:t>
            </a:r>
            <a:r>
              <a:rPr lang="en-GB" dirty="0"/>
              <a:t> </a:t>
            </a:r>
            <a:r>
              <a:rPr lang="en-GB" dirty="0" err="1"/>
              <a:t>importasi</a:t>
            </a:r>
            <a:r>
              <a:rPr lang="en-GB" dirty="0"/>
              <a:t> PCB </a:t>
            </a:r>
            <a:r>
              <a:rPr lang="en-GB" dirty="0" err="1"/>
              <a:t>serta</a:t>
            </a:r>
            <a:r>
              <a:rPr lang="en-GB" dirty="0"/>
              <a:t> POPs </a:t>
            </a:r>
            <a:r>
              <a:rPr lang="en-GB" dirty="0" err="1"/>
              <a:t>lainnya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i="1" dirty="0"/>
              <a:t>Level </a:t>
            </a:r>
            <a:r>
              <a:rPr lang="en-GB" i="1" dirty="0" err="1"/>
              <a:t>Pengaturan</a:t>
            </a:r>
            <a:endParaRPr lang="en-GB" dirty="0"/>
          </a:p>
          <a:p>
            <a:pPr marL="0" indent="0">
              <a:buNone/>
            </a:pPr>
            <a:r>
              <a:rPr lang="en-GB" dirty="0" err="1"/>
              <a:t>Peraturan</a:t>
            </a:r>
            <a:r>
              <a:rPr lang="en-GB" dirty="0"/>
              <a:t> </a:t>
            </a:r>
            <a:r>
              <a:rPr lang="en-GB" dirty="0" err="1"/>
              <a:t>Menteri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8589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8657"/>
          </a:xfrm>
        </p:spPr>
        <p:txBody>
          <a:bodyPr/>
          <a:lstStyle/>
          <a:p>
            <a:r>
              <a:rPr lang="en-GB" dirty="0"/>
              <a:t>4. ESM: Masa </a:t>
            </a:r>
            <a:r>
              <a:rPr lang="en-GB" dirty="0" err="1"/>
              <a:t>Penyimpanan</a:t>
            </a:r>
            <a:r>
              <a:rPr lang="en-GB" dirty="0"/>
              <a:t> </a:t>
            </a:r>
            <a:r>
              <a:rPr lang="en-GB" dirty="0" err="1"/>
              <a:t>Limbah</a:t>
            </a:r>
            <a:r>
              <a:rPr lang="en-GB" dirty="0"/>
              <a:t> (1)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8497737"/>
              </p:ext>
            </p:extLst>
          </p:nvPr>
        </p:nvGraphicFramePr>
        <p:xfrm>
          <a:off x="1136071" y="1468582"/>
          <a:ext cx="9698183" cy="22324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33682">
                  <a:extLst>
                    <a:ext uri="{9D8B030D-6E8A-4147-A177-3AD203B41FA5}">
                      <a16:colId xmlns:a16="http://schemas.microsoft.com/office/drawing/2014/main" val="2747725799"/>
                    </a:ext>
                  </a:extLst>
                </a:gridCol>
                <a:gridCol w="5064501">
                  <a:extLst>
                    <a:ext uri="{9D8B030D-6E8A-4147-A177-3AD203B41FA5}">
                      <a16:colId xmlns:a16="http://schemas.microsoft.com/office/drawing/2014/main" val="1327695740"/>
                    </a:ext>
                  </a:extLst>
                </a:gridCol>
              </a:tblGrid>
              <a:tr h="62345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3600" spc="-10" dirty="0">
                          <a:effectLst/>
                        </a:rPr>
                        <a:t>Production</a:t>
                      </a:r>
                      <a:endParaRPr lang="en-GB" sz="3600" spc="-1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DaunPenh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3600" spc="-10" dirty="0">
                          <a:effectLst/>
                        </a:rPr>
                        <a:t>Maximum Storage Period</a:t>
                      </a:r>
                      <a:endParaRPr lang="en-GB" sz="3600" spc="-1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DaunPenh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88274498"/>
                  </a:ext>
                </a:extLst>
              </a:tr>
              <a:tr h="8044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3600" spc="-10">
                          <a:effectLst/>
                        </a:rPr>
                        <a:t>&lt; 50 kg/day</a:t>
                      </a:r>
                      <a:endParaRPr lang="en-GB" sz="3600" spc="-1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DaunPenh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3600" spc="-10">
                          <a:effectLst/>
                        </a:rPr>
                        <a:t>180 days</a:t>
                      </a:r>
                      <a:endParaRPr lang="en-GB" sz="3600" spc="-1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DaunPenh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2203061"/>
                  </a:ext>
                </a:extLst>
              </a:tr>
              <a:tr h="8044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3600" spc="-10">
                          <a:effectLst/>
                        </a:rPr>
                        <a:t>≥ 50 kg/day</a:t>
                      </a:r>
                      <a:endParaRPr lang="en-GB" sz="3600" spc="-1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DaunPenh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3600" spc="-10" dirty="0">
                          <a:effectLst/>
                        </a:rPr>
                        <a:t>90 days</a:t>
                      </a:r>
                      <a:endParaRPr lang="en-GB" sz="3600" spc="-1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DaunPenh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09384520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42655" y="5237019"/>
            <a:ext cx="7421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/>
              <a:t>Pertanyaan</a:t>
            </a:r>
            <a:r>
              <a:rPr lang="en-GB" dirty="0"/>
              <a:t>: </a:t>
            </a:r>
            <a:r>
              <a:rPr lang="en-GB" dirty="0" err="1"/>
              <a:t>apakah</a:t>
            </a:r>
            <a:r>
              <a:rPr lang="en-GB" dirty="0"/>
              <a:t> masa </a:t>
            </a:r>
            <a:r>
              <a:rPr lang="en-GB" dirty="0" err="1"/>
              <a:t>penyimpanan</a:t>
            </a:r>
            <a:r>
              <a:rPr lang="en-GB" dirty="0"/>
              <a:t> </a:t>
            </a:r>
            <a:r>
              <a:rPr lang="en-GB" dirty="0" err="1"/>
              <a:t>bisa</a:t>
            </a:r>
            <a:r>
              <a:rPr lang="en-GB" dirty="0"/>
              <a:t> </a:t>
            </a:r>
            <a:r>
              <a:rPr lang="en-GB" dirty="0" err="1"/>
              <a:t>diperpanjang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“</a:t>
            </a:r>
            <a:r>
              <a:rPr lang="en-GB" dirty="0" err="1"/>
              <a:t>diskresi</a:t>
            </a:r>
            <a:r>
              <a:rPr lang="en-GB" dirty="0"/>
              <a:t>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76934" y="4099682"/>
            <a:ext cx="6016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 err="1"/>
              <a:t>Sanksi</a:t>
            </a:r>
            <a:r>
              <a:rPr lang="en-GB" i="1" dirty="0"/>
              <a:t> </a:t>
            </a:r>
            <a:r>
              <a:rPr lang="en-GB" i="1" dirty="0" err="1"/>
              <a:t>apabila</a:t>
            </a:r>
            <a:r>
              <a:rPr lang="en-GB" i="1" dirty="0"/>
              <a:t> </a:t>
            </a:r>
            <a:r>
              <a:rPr lang="en-GB" i="1" dirty="0" err="1"/>
              <a:t>lewat</a:t>
            </a:r>
            <a:r>
              <a:rPr lang="en-GB" i="1" dirty="0"/>
              <a:t> </a:t>
            </a:r>
            <a:r>
              <a:rPr lang="en-GB" i="1" dirty="0" err="1"/>
              <a:t>waktu</a:t>
            </a:r>
            <a:r>
              <a:rPr lang="en-GB" i="1" dirty="0"/>
              <a:t>: </a:t>
            </a:r>
            <a:r>
              <a:rPr lang="en-GB" i="1" dirty="0" err="1"/>
              <a:t>teguran</a:t>
            </a:r>
            <a:r>
              <a:rPr lang="en-GB" i="1" dirty="0"/>
              <a:t>, </a:t>
            </a:r>
            <a:r>
              <a:rPr lang="en-GB" i="1" dirty="0" err="1"/>
              <a:t>paksaan</a:t>
            </a:r>
            <a:r>
              <a:rPr lang="en-GB" i="1" dirty="0"/>
              <a:t>, </a:t>
            </a:r>
            <a:r>
              <a:rPr lang="en-GB" i="1" dirty="0" err="1"/>
              <a:t>pembekuan</a:t>
            </a:r>
            <a:r>
              <a:rPr lang="en-GB" i="1" dirty="0"/>
              <a:t> </a:t>
            </a:r>
            <a:r>
              <a:rPr lang="en-GB" i="1" dirty="0" err="1"/>
              <a:t>izin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801144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1030</Words>
  <Application>Microsoft Office PowerPoint</Application>
  <PresentationFormat>Widescreen</PresentationFormat>
  <Paragraphs>116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DaunPenh</vt:lpstr>
      <vt:lpstr>Times New Roman</vt:lpstr>
      <vt:lpstr>Office Theme</vt:lpstr>
      <vt:lpstr>Rekomendasi  Regulasi Phasing Out PCB di Indonesia</vt:lpstr>
      <vt:lpstr>Job Desc National Expert Menurut ToR</vt:lpstr>
      <vt:lpstr>Struktur Final Report</vt:lpstr>
      <vt:lpstr>7 Rekomendasi Utama </vt:lpstr>
      <vt:lpstr>1. Konsep dan Definisi</vt:lpstr>
      <vt:lpstr>2. Daftar POPs</vt:lpstr>
      <vt:lpstr>3. Sanksi</vt:lpstr>
      <vt:lpstr>4. ESM: Import dan Distribusi</vt:lpstr>
      <vt:lpstr>4. ESM: Masa Penyimpanan Limbah (1)</vt:lpstr>
      <vt:lpstr>4. ESM: Masa Penyimpanan Limbah (2)</vt:lpstr>
      <vt:lpstr>4. ESM: Masa Penyimpanan Limbah (3)</vt:lpstr>
      <vt:lpstr>5. Standar</vt:lpstr>
      <vt:lpstr>6. Kelembagaan</vt:lpstr>
      <vt:lpstr>7. Lex Specialis </vt:lpstr>
      <vt:lpstr>8. Tindak Lanjut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Rekomendasi  Regulasi Phasing Out PCB di Indonesia</dc:title>
  <dc:creator>Mohamad Mova AlAfghani</dc:creator>
  <cp:lastModifiedBy>Mohamad Mova AlAfghani</cp:lastModifiedBy>
  <cp:revision>23</cp:revision>
  <dcterms:created xsi:type="dcterms:W3CDTF">2016-11-14T16:03:54Z</dcterms:created>
  <dcterms:modified xsi:type="dcterms:W3CDTF">2016-12-15T02:32:40Z</dcterms:modified>
</cp:coreProperties>
</file>