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5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66"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C11568A-0439-46B1-AB6B-DB441CD73E90}" type="datetimeFigureOut">
              <a:rPr lang="en-GB" smtClean="0"/>
              <a:t>18/07/2016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C47E30-6DE1-4D87-975E-D1C883BBE739}" type="slidenum">
              <a:rPr lang="en-GB" smtClean="0"/>
              <a:t>‹#›</a:t>
            </a:fld>
            <a:endParaRPr lang="en-GB"/>
          </a:p>
        </p:txBody>
      </p:sp>
    </p:spTree>
    <p:extLst>
      <p:ext uri="{BB962C8B-B14F-4D97-AF65-F5344CB8AC3E}">
        <p14:creationId xmlns:p14="http://schemas.microsoft.com/office/powerpoint/2010/main" val="833927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C11568A-0439-46B1-AB6B-DB441CD73E90}" type="datetimeFigureOut">
              <a:rPr lang="en-GB" smtClean="0"/>
              <a:t>18/07/2016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C47E30-6DE1-4D87-975E-D1C883BBE739}" type="slidenum">
              <a:rPr lang="en-GB" smtClean="0"/>
              <a:t>‹#›</a:t>
            </a:fld>
            <a:endParaRPr lang="en-GB"/>
          </a:p>
        </p:txBody>
      </p:sp>
    </p:spTree>
    <p:extLst>
      <p:ext uri="{BB962C8B-B14F-4D97-AF65-F5344CB8AC3E}">
        <p14:creationId xmlns:p14="http://schemas.microsoft.com/office/powerpoint/2010/main" val="924722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C11568A-0439-46B1-AB6B-DB441CD73E90}" type="datetimeFigureOut">
              <a:rPr lang="en-GB" smtClean="0"/>
              <a:t>18/07/2016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C47E30-6DE1-4D87-975E-D1C883BBE739}" type="slidenum">
              <a:rPr lang="en-GB" smtClean="0"/>
              <a:t>‹#›</a:t>
            </a:fld>
            <a:endParaRPr lang="en-GB"/>
          </a:p>
        </p:txBody>
      </p:sp>
    </p:spTree>
    <p:extLst>
      <p:ext uri="{BB962C8B-B14F-4D97-AF65-F5344CB8AC3E}">
        <p14:creationId xmlns:p14="http://schemas.microsoft.com/office/powerpoint/2010/main" val="2688124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C11568A-0439-46B1-AB6B-DB441CD73E90}" type="datetimeFigureOut">
              <a:rPr lang="en-GB" smtClean="0"/>
              <a:t>18/07/2016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C47E30-6DE1-4D87-975E-D1C883BBE739}" type="slidenum">
              <a:rPr lang="en-GB" smtClean="0"/>
              <a:t>‹#›</a:t>
            </a:fld>
            <a:endParaRPr lang="en-GB"/>
          </a:p>
        </p:txBody>
      </p:sp>
    </p:spTree>
    <p:extLst>
      <p:ext uri="{BB962C8B-B14F-4D97-AF65-F5344CB8AC3E}">
        <p14:creationId xmlns:p14="http://schemas.microsoft.com/office/powerpoint/2010/main" val="232847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11568A-0439-46B1-AB6B-DB441CD73E90}" type="datetimeFigureOut">
              <a:rPr lang="en-GB" smtClean="0"/>
              <a:t>18/07/2016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C47E30-6DE1-4D87-975E-D1C883BBE739}" type="slidenum">
              <a:rPr lang="en-GB" smtClean="0"/>
              <a:t>‹#›</a:t>
            </a:fld>
            <a:endParaRPr lang="en-GB"/>
          </a:p>
        </p:txBody>
      </p:sp>
    </p:spTree>
    <p:extLst>
      <p:ext uri="{BB962C8B-B14F-4D97-AF65-F5344CB8AC3E}">
        <p14:creationId xmlns:p14="http://schemas.microsoft.com/office/powerpoint/2010/main" val="2294055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C11568A-0439-46B1-AB6B-DB441CD73E90}" type="datetimeFigureOut">
              <a:rPr lang="en-GB" smtClean="0"/>
              <a:t>18/07/2016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4C47E30-6DE1-4D87-975E-D1C883BBE739}" type="slidenum">
              <a:rPr lang="en-GB" smtClean="0"/>
              <a:t>‹#›</a:t>
            </a:fld>
            <a:endParaRPr lang="en-GB"/>
          </a:p>
        </p:txBody>
      </p:sp>
    </p:spTree>
    <p:extLst>
      <p:ext uri="{BB962C8B-B14F-4D97-AF65-F5344CB8AC3E}">
        <p14:creationId xmlns:p14="http://schemas.microsoft.com/office/powerpoint/2010/main" val="2600624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C11568A-0439-46B1-AB6B-DB441CD73E90}" type="datetimeFigureOut">
              <a:rPr lang="en-GB" smtClean="0"/>
              <a:t>18/07/2016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4C47E30-6DE1-4D87-975E-D1C883BBE739}" type="slidenum">
              <a:rPr lang="en-GB" smtClean="0"/>
              <a:t>‹#›</a:t>
            </a:fld>
            <a:endParaRPr lang="en-GB"/>
          </a:p>
        </p:txBody>
      </p:sp>
    </p:spTree>
    <p:extLst>
      <p:ext uri="{BB962C8B-B14F-4D97-AF65-F5344CB8AC3E}">
        <p14:creationId xmlns:p14="http://schemas.microsoft.com/office/powerpoint/2010/main" val="395996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C11568A-0439-46B1-AB6B-DB441CD73E90}" type="datetimeFigureOut">
              <a:rPr lang="en-GB" smtClean="0"/>
              <a:t>18/07/2016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4C47E30-6DE1-4D87-975E-D1C883BBE739}" type="slidenum">
              <a:rPr lang="en-GB" smtClean="0"/>
              <a:t>‹#›</a:t>
            </a:fld>
            <a:endParaRPr lang="en-GB"/>
          </a:p>
        </p:txBody>
      </p:sp>
    </p:spTree>
    <p:extLst>
      <p:ext uri="{BB962C8B-B14F-4D97-AF65-F5344CB8AC3E}">
        <p14:creationId xmlns:p14="http://schemas.microsoft.com/office/powerpoint/2010/main" val="1591907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11568A-0439-46B1-AB6B-DB441CD73E90}" type="datetimeFigureOut">
              <a:rPr lang="en-GB" smtClean="0"/>
              <a:t>18/07/2016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4C47E30-6DE1-4D87-975E-D1C883BBE739}" type="slidenum">
              <a:rPr lang="en-GB" smtClean="0"/>
              <a:t>‹#›</a:t>
            </a:fld>
            <a:endParaRPr lang="en-GB"/>
          </a:p>
        </p:txBody>
      </p:sp>
    </p:spTree>
    <p:extLst>
      <p:ext uri="{BB962C8B-B14F-4D97-AF65-F5344CB8AC3E}">
        <p14:creationId xmlns:p14="http://schemas.microsoft.com/office/powerpoint/2010/main" val="329153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C11568A-0439-46B1-AB6B-DB441CD73E90}" type="datetimeFigureOut">
              <a:rPr lang="en-GB" smtClean="0"/>
              <a:t>18/07/2016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4C47E30-6DE1-4D87-975E-D1C883BBE739}" type="slidenum">
              <a:rPr lang="en-GB" smtClean="0"/>
              <a:t>‹#›</a:t>
            </a:fld>
            <a:endParaRPr lang="en-GB"/>
          </a:p>
        </p:txBody>
      </p:sp>
    </p:spTree>
    <p:extLst>
      <p:ext uri="{BB962C8B-B14F-4D97-AF65-F5344CB8AC3E}">
        <p14:creationId xmlns:p14="http://schemas.microsoft.com/office/powerpoint/2010/main" val="2241721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C11568A-0439-46B1-AB6B-DB441CD73E90}" type="datetimeFigureOut">
              <a:rPr lang="en-GB" smtClean="0"/>
              <a:t>18/07/2016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4C47E30-6DE1-4D87-975E-D1C883BBE739}" type="slidenum">
              <a:rPr lang="en-GB" smtClean="0"/>
              <a:t>‹#›</a:t>
            </a:fld>
            <a:endParaRPr lang="en-GB"/>
          </a:p>
        </p:txBody>
      </p:sp>
    </p:spTree>
    <p:extLst>
      <p:ext uri="{BB962C8B-B14F-4D97-AF65-F5344CB8AC3E}">
        <p14:creationId xmlns:p14="http://schemas.microsoft.com/office/powerpoint/2010/main" val="228289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11568A-0439-46B1-AB6B-DB441CD73E90}" type="datetimeFigureOut">
              <a:rPr lang="en-GB" smtClean="0"/>
              <a:t>18/07/2016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C47E30-6DE1-4D87-975E-D1C883BBE739}" type="slidenum">
              <a:rPr lang="en-GB" smtClean="0"/>
              <a:t>‹#›</a:t>
            </a:fld>
            <a:endParaRPr lang="en-GB"/>
          </a:p>
        </p:txBody>
      </p:sp>
    </p:spTree>
    <p:extLst>
      <p:ext uri="{BB962C8B-B14F-4D97-AF65-F5344CB8AC3E}">
        <p14:creationId xmlns:p14="http://schemas.microsoft.com/office/powerpoint/2010/main" val="32185356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a:xfrm>
            <a:off x="1524000" y="1919742"/>
            <a:ext cx="9144000" cy="2459865"/>
          </a:xfrm>
        </p:spPr>
        <p:txBody>
          <a:bodyPr>
            <a:normAutofit fontScale="90000"/>
          </a:bodyPr>
          <a:lstStyle/>
          <a:p>
            <a:r>
              <a:rPr lang="en-GB" sz="4000" b="1" dirty="0"/>
              <a:t>The Role of Regulatory Frameworks in Ensuring the Sustainability of Community-Based Water and Sanitation in Indonesia</a:t>
            </a:r>
            <a:br>
              <a:rPr lang="en-GB" sz="4000" b="1" dirty="0"/>
            </a:br>
            <a:br>
              <a:rPr lang="en-GB" sz="4000" b="1" dirty="0"/>
            </a:br>
            <a:r>
              <a:rPr lang="en-GB" sz="2700" b="1" dirty="0"/>
              <a:t>Presentation 2:Analytical Framework and Report Outline</a:t>
            </a:r>
          </a:p>
        </p:txBody>
      </p:sp>
      <p:sp>
        <p:nvSpPr>
          <p:cNvPr id="5" name="Subtitle 2"/>
          <p:cNvSpPr>
            <a:spLocks noGrp="1"/>
          </p:cNvSpPr>
          <p:nvPr>
            <p:ph type="subTitle" idx="1"/>
          </p:nvPr>
        </p:nvSpPr>
        <p:spPr>
          <a:xfrm>
            <a:off x="1524000" y="4658106"/>
            <a:ext cx="9144000" cy="1655762"/>
          </a:xfrm>
        </p:spPr>
        <p:txBody>
          <a:bodyPr/>
          <a:lstStyle/>
          <a:p>
            <a:r>
              <a:rPr lang="en-GB" dirty="0"/>
              <a:t>Mohamad Mova Al’Afghani</a:t>
            </a:r>
          </a:p>
          <a:p>
            <a:r>
              <a:rPr lang="en-GB" dirty="0" err="1"/>
              <a:t>Center</a:t>
            </a:r>
            <a:r>
              <a:rPr lang="en-GB" dirty="0"/>
              <a:t> for Regulation, Policy and Governance (CRPG)</a:t>
            </a:r>
          </a:p>
          <a:p>
            <a:r>
              <a:rPr lang="en-GB" dirty="0"/>
              <a:t>CRPG Workshop, Novotel Resort Hotel, Bogor, February 8</a:t>
            </a:r>
            <a:r>
              <a:rPr lang="en-GB" baseline="30000" dirty="0"/>
              <a:t>th</a:t>
            </a:r>
            <a:r>
              <a:rPr lang="en-GB" dirty="0"/>
              <a:t>, 2015</a:t>
            </a:r>
          </a:p>
          <a:p>
            <a:endParaRPr lang="en-GB"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88530" y="419332"/>
            <a:ext cx="2036517" cy="1221911"/>
          </a:xfrm>
          <a:prstGeom prst="rect">
            <a:avLst/>
          </a:prstGeom>
        </p:spPr>
      </p:pic>
    </p:spTree>
    <p:extLst>
      <p:ext uri="{BB962C8B-B14F-4D97-AF65-F5344CB8AC3E}">
        <p14:creationId xmlns:p14="http://schemas.microsoft.com/office/powerpoint/2010/main" val="2102438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97005"/>
          </a:xfrm>
        </p:spPr>
        <p:txBody>
          <a:bodyPr/>
          <a:lstStyle/>
          <a:p>
            <a:pPr algn="ctr"/>
            <a:r>
              <a:rPr lang="en-GB" dirty="0"/>
              <a:t>Features of WS Regulation </a:t>
            </a:r>
          </a:p>
        </p:txBody>
      </p:sp>
      <p:sp>
        <p:nvSpPr>
          <p:cNvPr id="3" name="Content Placeholder 2"/>
          <p:cNvSpPr>
            <a:spLocks noGrp="1"/>
          </p:cNvSpPr>
          <p:nvPr>
            <p:ph idx="1"/>
          </p:nvPr>
        </p:nvSpPr>
        <p:spPr>
          <a:xfrm>
            <a:off x="838200" y="1442434"/>
            <a:ext cx="10515600" cy="4734529"/>
          </a:xfrm>
        </p:spPr>
        <p:txBody>
          <a:bodyPr>
            <a:normAutofit/>
          </a:bodyPr>
          <a:lstStyle/>
          <a:p>
            <a:pPr marL="0" indent="0" algn="just">
              <a:buNone/>
            </a:pPr>
            <a:r>
              <a:rPr lang="en-GB" sz="2400" dirty="0"/>
              <a:t>Hendry (2008): structure, ownership and control; duties of supply; standards of supply and treatment; economic regulation and business planning; customer protection and service standard and water conservation</a:t>
            </a:r>
          </a:p>
          <a:p>
            <a:pPr marL="0" indent="0" algn="just">
              <a:buNone/>
            </a:pPr>
            <a:r>
              <a:rPr lang="en-GB" sz="2400" dirty="0"/>
              <a:t>AlAfghani (2013): : (</a:t>
            </a:r>
            <a:r>
              <a:rPr lang="en-GB" sz="2400" dirty="0" err="1"/>
              <a:t>i</a:t>
            </a:r>
            <a:r>
              <a:rPr lang="en-GB" sz="2400" dirty="0"/>
              <a:t>) ownership and regulatory model, (ii) licensing, (iii) internal governance of the economic regulators as well as various regulatory features and powers: (iv) means of acquiring information, (v) investment and network expansion, (vi) tariffs and prices, (vii) service level and customer service, (viii) non-compliance and (ix) redress mechanisms</a:t>
            </a:r>
          </a:p>
          <a:p>
            <a:pPr marL="0" indent="0" algn="just">
              <a:buNone/>
            </a:pPr>
            <a:endParaRPr lang="en-GB" sz="2000" dirty="0"/>
          </a:p>
          <a:p>
            <a:pPr marL="0" indent="0" algn="ctr">
              <a:buNone/>
            </a:pPr>
            <a:r>
              <a:rPr lang="en-GB" sz="2400" b="1" u="sng" dirty="0">
                <a:solidFill>
                  <a:srgbClr val="FF0000"/>
                </a:solidFill>
              </a:rPr>
              <a:t>But, does it applicable to CB-</a:t>
            </a:r>
            <a:r>
              <a:rPr lang="en-GB" sz="2400" b="1" u="sng" dirty="0" err="1">
                <a:solidFill>
                  <a:srgbClr val="FF0000"/>
                </a:solidFill>
              </a:rPr>
              <a:t>Watsan</a:t>
            </a:r>
            <a:r>
              <a:rPr lang="en-GB" sz="2400" b="1" u="sng" dirty="0">
                <a:solidFill>
                  <a:srgbClr val="FF0000"/>
                </a:solidFill>
              </a:rPr>
              <a:t>?</a:t>
            </a:r>
          </a:p>
        </p:txBody>
      </p:sp>
    </p:spTree>
    <p:extLst>
      <p:ext uri="{BB962C8B-B14F-4D97-AF65-F5344CB8AC3E}">
        <p14:creationId xmlns:p14="http://schemas.microsoft.com/office/powerpoint/2010/main" val="2081777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59123"/>
          </a:xfrm>
        </p:spPr>
        <p:txBody>
          <a:bodyPr>
            <a:normAutofit fontScale="90000"/>
          </a:bodyPr>
          <a:lstStyle/>
          <a:p>
            <a:pPr algn="ctr"/>
            <a:r>
              <a:rPr lang="en-GB" dirty="0"/>
              <a:t>Comparative Analysis (Utilities vs CB)</a:t>
            </a:r>
          </a:p>
        </p:txBody>
      </p:sp>
      <p:graphicFrame>
        <p:nvGraphicFramePr>
          <p:cNvPr id="4" name="Table 3"/>
          <p:cNvGraphicFramePr>
            <a:graphicFrameLocks noGrp="1"/>
          </p:cNvGraphicFramePr>
          <p:nvPr>
            <p:extLst>
              <p:ext uri="{D42A27DB-BD31-4B8C-83A1-F6EECF244321}">
                <p14:modId xmlns:p14="http://schemas.microsoft.com/office/powerpoint/2010/main" val="1695855403"/>
              </p:ext>
            </p:extLst>
          </p:nvPr>
        </p:nvGraphicFramePr>
        <p:xfrm>
          <a:off x="154546" y="824248"/>
          <a:ext cx="11938716" cy="5934351"/>
        </p:xfrm>
        <a:graphic>
          <a:graphicData uri="http://schemas.openxmlformats.org/drawingml/2006/table">
            <a:tbl>
              <a:tblPr firstRow="1" firstCol="1" bandRow="1">
                <a:tableStyleId>{5C22544A-7EE6-4342-B048-85BDC9FD1C3A}</a:tableStyleId>
              </a:tblPr>
              <a:tblGrid>
                <a:gridCol w="1410898">
                  <a:extLst>
                    <a:ext uri="{9D8B030D-6E8A-4147-A177-3AD203B41FA5}">
                      <a16:colId xmlns:a16="http://schemas.microsoft.com/office/drawing/2014/main" val="20000"/>
                    </a:ext>
                  </a:extLst>
                </a:gridCol>
                <a:gridCol w="2676533">
                  <a:extLst>
                    <a:ext uri="{9D8B030D-6E8A-4147-A177-3AD203B41FA5}">
                      <a16:colId xmlns:a16="http://schemas.microsoft.com/office/drawing/2014/main" val="20001"/>
                    </a:ext>
                  </a:extLst>
                </a:gridCol>
                <a:gridCol w="2676533">
                  <a:extLst>
                    <a:ext uri="{9D8B030D-6E8A-4147-A177-3AD203B41FA5}">
                      <a16:colId xmlns:a16="http://schemas.microsoft.com/office/drawing/2014/main" val="20002"/>
                    </a:ext>
                  </a:extLst>
                </a:gridCol>
                <a:gridCol w="2587376">
                  <a:extLst>
                    <a:ext uri="{9D8B030D-6E8A-4147-A177-3AD203B41FA5}">
                      <a16:colId xmlns:a16="http://schemas.microsoft.com/office/drawing/2014/main" val="20003"/>
                    </a:ext>
                  </a:extLst>
                </a:gridCol>
                <a:gridCol w="2587376">
                  <a:extLst>
                    <a:ext uri="{9D8B030D-6E8A-4147-A177-3AD203B41FA5}">
                      <a16:colId xmlns:a16="http://schemas.microsoft.com/office/drawing/2014/main" val="20004"/>
                    </a:ext>
                  </a:extLst>
                </a:gridCol>
              </a:tblGrid>
              <a:tr h="157258">
                <a:tc rowSpan="2">
                  <a:txBody>
                    <a:bodyPr/>
                    <a:lstStyle/>
                    <a:p>
                      <a:pPr algn="just">
                        <a:lnSpc>
                          <a:spcPct val="107000"/>
                        </a:lnSpc>
                        <a:spcAft>
                          <a:spcPts val="0"/>
                        </a:spcAft>
                      </a:pPr>
                      <a:r>
                        <a:rPr lang="en-GB" sz="1050" dirty="0">
                          <a:effectLst/>
                        </a:rPr>
                        <a:t>General Features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gridSpan="2">
                  <a:txBody>
                    <a:bodyPr/>
                    <a:lstStyle/>
                    <a:p>
                      <a:pPr algn="ctr">
                        <a:lnSpc>
                          <a:spcPct val="107000"/>
                        </a:lnSpc>
                        <a:spcAft>
                          <a:spcPts val="0"/>
                        </a:spcAft>
                      </a:pPr>
                      <a:r>
                        <a:rPr lang="en-GB" sz="1050">
                          <a:effectLst/>
                        </a:rPr>
                        <a:t>Utilities</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hMerge="1">
                  <a:txBody>
                    <a:bodyPr/>
                    <a:lstStyle/>
                    <a:p>
                      <a:endParaRPr lang="en-GB"/>
                    </a:p>
                  </a:txBody>
                  <a:tcPr/>
                </a:tc>
                <a:tc gridSpan="2">
                  <a:txBody>
                    <a:bodyPr/>
                    <a:lstStyle/>
                    <a:p>
                      <a:pPr algn="ctr">
                        <a:lnSpc>
                          <a:spcPct val="107000"/>
                        </a:lnSpc>
                        <a:spcAft>
                          <a:spcPts val="0"/>
                        </a:spcAft>
                      </a:pPr>
                      <a:r>
                        <a:rPr lang="en-GB" sz="1050">
                          <a:effectLst/>
                        </a:rPr>
                        <a:t>CB-WS</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hMerge="1">
                  <a:txBody>
                    <a:bodyPr/>
                    <a:lstStyle/>
                    <a:p>
                      <a:endParaRPr lang="en-GB"/>
                    </a:p>
                  </a:txBody>
                  <a:tcPr/>
                </a:tc>
                <a:extLst>
                  <a:ext uri="{0D108BD9-81ED-4DB2-BD59-A6C34878D82A}">
                    <a16:rowId xmlns:a16="http://schemas.microsoft.com/office/drawing/2014/main" val="10000"/>
                  </a:ext>
                </a:extLst>
              </a:tr>
              <a:tr h="157258">
                <a:tc vMerge="1">
                  <a:txBody>
                    <a:bodyPr/>
                    <a:lstStyle/>
                    <a:p>
                      <a:endParaRPr lang="en-GB"/>
                    </a:p>
                  </a:txBody>
                  <a:tcPr/>
                </a:tc>
                <a:tc>
                  <a:txBody>
                    <a:bodyPr/>
                    <a:lstStyle/>
                    <a:p>
                      <a:pPr algn="just">
                        <a:lnSpc>
                          <a:spcPct val="107000"/>
                        </a:lnSpc>
                        <a:spcAft>
                          <a:spcPts val="0"/>
                        </a:spcAft>
                      </a:pPr>
                      <a:r>
                        <a:rPr lang="en-GB" sz="1050">
                          <a:effectLst/>
                        </a:rPr>
                        <a:t>Instrument</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a:txBody>
                    <a:bodyPr/>
                    <a:lstStyle/>
                    <a:p>
                      <a:pPr algn="just">
                        <a:lnSpc>
                          <a:spcPct val="107000"/>
                        </a:lnSpc>
                        <a:spcAft>
                          <a:spcPts val="0"/>
                        </a:spcAft>
                      </a:pPr>
                      <a:r>
                        <a:rPr lang="en-GB" sz="1050">
                          <a:effectLst/>
                        </a:rPr>
                        <a:t>Characteristics</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a:txBody>
                    <a:bodyPr/>
                    <a:lstStyle/>
                    <a:p>
                      <a:pPr algn="just">
                        <a:lnSpc>
                          <a:spcPct val="107000"/>
                        </a:lnSpc>
                        <a:spcAft>
                          <a:spcPts val="0"/>
                        </a:spcAft>
                      </a:pPr>
                      <a:r>
                        <a:rPr lang="en-GB" sz="1050">
                          <a:effectLst/>
                        </a:rPr>
                        <a:t>Instrument</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a:txBody>
                    <a:bodyPr/>
                    <a:lstStyle/>
                    <a:p>
                      <a:pPr algn="just">
                        <a:lnSpc>
                          <a:spcPct val="107000"/>
                        </a:lnSpc>
                        <a:spcAft>
                          <a:spcPts val="0"/>
                        </a:spcAft>
                      </a:pPr>
                      <a:r>
                        <a:rPr lang="en-GB" sz="1050">
                          <a:effectLst/>
                        </a:rPr>
                        <a:t>Characteristics</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extLst>
                  <a:ext uri="{0D108BD9-81ED-4DB2-BD59-A6C34878D82A}">
                    <a16:rowId xmlns:a16="http://schemas.microsoft.com/office/drawing/2014/main" val="10001"/>
                  </a:ext>
                </a:extLst>
              </a:tr>
              <a:tr h="338223">
                <a:tc>
                  <a:txBody>
                    <a:bodyPr/>
                    <a:lstStyle/>
                    <a:p>
                      <a:pPr algn="just">
                        <a:lnSpc>
                          <a:spcPct val="107000"/>
                        </a:lnSpc>
                        <a:spcAft>
                          <a:spcPts val="0"/>
                        </a:spcAft>
                      </a:pPr>
                      <a:r>
                        <a:rPr lang="en-GB" sz="1050" dirty="0">
                          <a:effectLst/>
                        </a:rPr>
                        <a:t>Licensing</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a:txBody>
                    <a:bodyPr/>
                    <a:lstStyle/>
                    <a:p>
                      <a:pPr algn="just">
                        <a:lnSpc>
                          <a:spcPct val="107000"/>
                        </a:lnSpc>
                        <a:spcAft>
                          <a:spcPts val="0"/>
                        </a:spcAft>
                      </a:pPr>
                      <a:r>
                        <a:rPr lang="en-GB" sz="1050">
                          <a:effectLst/>
                        </a:rPr>
                        <a:t>Public: central/local government</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a:txBody>
                    <a:bodyPr/>
                    <a:lstStyle/>
                    <a:p>
                      <a:pPr algn="just">
                        <a:lnSpc>
                          <a:spcPct val="107000"/>
                        </a:lnSpc>
                        <a:spcAft>
                          <a:spcPts val="0"/>
                        </a:spcAft>
                      </a:pPr>
                      <a:r>
                        <a:rPr lang="en-GB" sz="1050" dirty="0">
                          <a:effectLst/>
                        </a:rPr>
                        <a:t>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a:txBody>
                    <a:bodyPr/>
                    <a:lstStyle/>
                    <a:p>
                      <a:pPr algn="just">
                        <a:lnSpc>
                          <a:spcPct val="107000"/>
                        </a:lnSpc>
                        <a:spcAft>
                          <a:spcPts val="0"/>
                        </a:spcAft>
                      </a:pPr>
                      <a:r>
                        <a:rPr lang="en-GB" sz="1050">
                          <a:effectLst/>
                        </a:rPr>
                        <a:t>Public: </a:t>
                      </a:r>
                    </a:p>
                    <a:p>
                      <a:pPr algn="just">
                        <a:lnSpc>
                          <a:spcPct val="107000"/>
                        </a:lnSpc>
                        <a:spcAft>
                          <a:spcPts val="0"/>
                        </a:spcAft>
                      </a:pPr>
                      <a:r>
                        <a:rPr lang="en-GB" sz="1050">
                          <a:effectLst/>
                        </a:rPr>
                        <a:t>local government or Village Government</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a:txBody>
                    <a:bodyPr/>
                    <a:lstStyle/>
                    <a:p>
                      <a:pPr algn="just">
                        <a:lnSpc>
                          <a:spcPct val="107000"/>
                        </a:lnSpc>
                        <a:spcAft>
                          <a:spcPts val="0"/>
                        </a:spcAft>
                      </a:pPr>
                      <a:r>
                        <a:rPr lang="en-GB" sz="1050">
                          <a:effectLst/>
                        </a:rPr>
                        <a:t>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extLst>
                  <a:ext uri="{0D108BD9-81ED-4DB2-BD59-A6C34878D82A}">
                    <a16:rowId xmlns:a16="http://schemas.microsoft.com/office/drawing/2014/main" val="10002"/>
                  </a:ext>
                </a:extLst>
              </a:tr>
              <a:tr h="651011">
                <a:tc>
                  <a:txBody>
                    <a:bodyPr/>
                    <a:lstStyle/>
                    <a:p>
                      <a:pPr algn="just">
                        <a:lnSpc>
                          <a:spcPct val="107000"/>
                        </a:lnSpc>
                        <a:spcAft>
                          <a:spcPts val="0"/>
                        </a:spcAft>
                      </a:pPr>
                      <a:r>
                        <a:rPr lang="en-GB" sz="1050">
                          <a:effectLst/>
                        </a:rPr>
                        <a:t>Internal governance of economic regulators</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a:txBody>
                    <a:bodyPr/>
                    <a:lstStyle/>
                    <a:p>
                      <a:pPr algn="just">
                        <a:lnSpc>
                          <a:spcPct val="107000"/>
                        </a:lnSpc>
                        <a:spcAft>
                          <a:spcPts val="0"/>
                        </a:spcAft>
                      </a:pPr>
                      <a:r>
                        <a:rPr lang="en-GB" sz="1050" dirty="0">
                          <a:effectLst/>
                        </a:rPr>
                        <a:t>Public, quasi public. </a:t>
                      </a:r>
                    </a:p>
                    <a:p>
                      <a:pPr algn="just">
                        <a:lnSpc>
                          <a:spcPct val="107000"/>
                        </a:lnSpc>
                        <a:spcAft>
                          <a:spcPts val="0"/>
                        </a:spcAft>
                      </a:pPr>
                      <a:r>
                        <a:rPr lang="en-GB" sz="1050" dirty="0">
                          <a:effectLst/>
                        </a:rPr>
                        <a:t> </a:t>
                      </a:r>
                    </a:p>
                    <a:p>
                      <a:pPr algn="just">
                        <a:lnSpc>
                          <a:spcPct val="107000"/>
                        </a:lnSpc>
                        <a:spcAft>
                          <a:spcPts val="0"/>
                        </a:spcAft>
                      </a:pPr>
                      <a:r>
                        <a:rPr lang="en-GB" sz="1050" dirty="0">
                          <a:effectLst/>
                        </a:rPr>
                        <a:t>Legislations or regulatory codes.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a:txBody>
                    <a:bodyPr/>
                    <a:lstStyle/>
                    <a:p>
                      <a:pPr algn="just">
                        <a:lnSpc>
                          <a:spcPct val="107000"/>
                        </a:lnSpc>
                        <a:spcAft>
                          <a:spcPts val="0"/>
                        </a:spcAft>
                      </a:pPr>
                      <a:r>
                        <a:rPr lang="en-GB" sz="1050">
                          <a:effectLst/>
                        </a:rPr>
                        <a:t>(When regulatory bodies are available) regulates appointments, dismissals, suspensions, conflict of interest within regulatory body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a:txBody>
                    <a:bodyPr/>
                    <a:lstStyle/>
                    <a:p>
                      <a:pPr algn="just">
                        <a:lnSpc>
                          <a:spcPct val="107000"/>
                        </a:lnSpc>
                        <a:spcAft>
                          <a:spcPts val="0"/>
                        </a:spcAft>
                      </a:pPr>
                      <a:r>
                        <a:rPr lang="en-GB" sz="1050">
                          <a:effectLst/>
                        </a:rPr>
                        <a:t>N/A. However, there are associations of CBOs which are privately regulated.</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a:txBody>
                    <a:bodyPr/>
                    <a:lstStyle/>
                    <a:p>
                      <a:pPr algn="just">
                        <a:lnSpc>
                          <a:spcPct val="107000"/>
                        </a:lnSpc>
                        <a:spcAft>
                          <a:spcPts val="0"/>
                        </a:spcAft>
                      </a:pPr>
                      <a:r>
                        <a:rPr lang="en-GB" sz="1050">
                          <a:effectLst/>
                        </a:rPr>
                        <a:t>N/A. CBO associations have lobbying roles. Can CBO associations perform regulatory roles???</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extLst>
                  <a:ext uri="{0D108BD9-81ED-4DB2-BD59-A6C34878D82A}">
                    <a16:rowId xmlns:a16="http://schemas.microsoft.com/office/drawing/2014/main" val="10003"/>
                  </a:ext>
                </a:extLst>
              </a:tr>
              <a:tr h="1638516">
                <a:tc>
                  <a:txBody>
                    <a:bodyPr/>
                    <a:lstStyle/>
                    <a:p>
                      <a:pPr algn="just">
                        <a:lnSpc>
                          <a:spcPct val="107000"/>
                        </a:lnSpc>
                        <a:spcAft>
                          <a:spcPts val="0"/>
                        </a:spcAft>
                      </a:pPr>
                      <a:r>
                        <a:rPr lang="en-GB" sz="1050">
                          <a:effectLst/>
                        </a:rPr>
                        <a:t>Planning, Investment and Network Expansion</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a:txBody>
                    <a:bodyPr/>
                    <a:lstStyle/>
                    <a:p>
                      <a:pPr algn="just">
                        <a:lnSpc>
                          <a:spcPct val="107000"/>
                        </a:lnSpc>
                        <a:spcAft>
                          <a:spcPts val="0"/>
                        </a:spcAft>
                      </a:pPr>
                      <a:r>
                        <a:rPr lang="en-GB" sz="1050" dirty="0">
                          <a:effectLst/>
                        </a:rPr>
                        <a:t>Public. Business Plan or Corporate Plan (Private), Regulator’s determinations (Public). Final documents are public.</a:t>
                      </a:r>
                    </a:p>
                    <a:p>
                      <a:pPr algn="just">
                        <a:lnSpc>
                          <a:spcPct val="107000"/>
                        </a:lnSpc>
                        <a:spcAft>
                          <a:spcPts val="0"/>
                        </a:spcAft>
                      </a:pPr>
                      <a:r>
                        <a:rPr lang="en-GB" sz="1050" dirty="0">
                          <a:effectLst/>
                        </a:rPr>
                        <a:t> </a:t>
                      </a:r>
                    </a:p>
                    <a:p>
                      <a:pPr algn="just">
                        <a:lnSpc>
                          <a:spcPct val="107000"/>
                        </a:lnSpc>
                        <a:spcAft>
                          <a:spcPts val="0"/>
                        </a:spcAft>
                      </a:pPr>
                      <a:r>
                        <a:rPr lang="en-GB" sz="1050" dirty="0">
                          <a:effectLst/>
                        </a:rPr>
                        <a:t> </a:t>
                      </a:r>
                    </a:p>
                    <a:p>
                      <a:pPr algn="just">
                        <a:lnSpc>
                          <a:spcPct val="107000"/>
                        </a:lnSpc>
                        <a:spcAft>
                          <a:spcPts val="0"/>
                        </a:spcAft>
                      </a:pPr>
                      <a:r>
                        <a:rPr lang="en-GB" sz="1050" dirty="0">
                          <a:effectLst/>
                        </a:rPr>
                        <a:t>[Who approves RISPAM?]</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a:txBody>
                    <a:bodyPr/>
                    <a:lstStyle/>
                    <a:p>
                      <a:pPr algn="just">
                        <a:lnSpc>
                          <a:spcPct val="107000"/>
                        </a:lnSpc>
                        <a:spcAft>
                          <a:spcPts val="0"/>
                        </a:spcAft>
                      </a:pPr>
                      <a:r>
                        <a:rPr lang="en-GB" sz="1050" dirty="0">
                          <a:effectLst/>
                        </a:rPr>
                        <a:t>Top-down planning (through corporate and business plan when available). Regulators often invoke customer hearing. Investment plan are often released to public prior being enacted by regulators. Primary initiative comes from the companies’ executive board and usually approved by commissioners.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a:txBody>
                    <a:bodyPr/>
                    <a:lstStyle/>
                    <a:p>
                      <a:pPr algn="just">
                        <a:lnSpc>
                          <a:spcPct val="107000"/>
                        </a:lnSpc>
                        <a:spcAft>
                          <a:spcPts val="0"/>
                        </a:spcAft>
                      </a:pPr>
                      <a:r>
                        <a:rPr lang="en-GB" sz="1050">
                          <a:effectLst/>
                        </a:rPr>
                        <a:t>Private.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a:txBody>
                    <a:bodyPr/>
                    <a:lstStyle/>
                    <a:p>
                      <a:pPr algn="just">
                        <a:lnSpc>
                          <a:spcPct val="107000"/>
                        </a:lnSpc>
                        <a:spcAft>
                          <a:spcPts val="0"/>
                        </a:spcAft>
                      </a:pPr>
                      <a:r>
                        <a:rPr lang="en-GB" sz="1050">
                          <a:effectLst/>
                        </a:rPr>
                        <a:t>Usually if the CBO is able to expand network, it is determined (or reported) in an annual year-end meeting (Rapat Akhir Tahun) or other general meeting mechanism.  The process are often informal. Some CBO include their investment plan in RAT documents. </a:t>
                      </a:r>
                    </a:p>
                    <a:p>
                      <a:pPr algn="just">
                        <a:lnSpc>
                          <a:spcPct val="107000"/>
                        </a:lnSpc>
                        <a:spcAft>
                          <a:spcPts val="0"/>
                        </a:spcAft>
                      </a:pPr>
                      <a:r>
                        <a:rPr lang="en-GB" sz="1050">
                          <a:effectLst/>
                        </a:rPr>
                        <a:t> </a:t>
                      </a:r>
                    </a:p>
                    <a:p>
                      <a:pPr algn="just">
                        <a:lnSpc>
                          <a:spcPct val="107000"/>
                        </a:lnSpc>
                        <a:spcAft>
                          <a:spcPts val="0"/>
                        </a:spcAft>
                      </a:pPr>
                      <a:r>
                        <a:rPr lang="en-GB" sz="1050">
                          <a:effectLst/>
                        </a:rPr>
                        <a:t>[Should we divide between local level planning and regional planning through RISPAM?]</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extLst>
                  <a:ext uri="{0D108BD9-81ED-4DB2-BD59-A6C34878D82A}">
                    <a16:rowId xmlns:a16="http://schemas.microsoft.com/office/drawing/2014/main" val="10004"/>
                  </a:ext>
                </a:extLst>
              </a:tr>
              <a:tr h="651011">
                <a:tc>
                  <a:txBody>
                    <a:bodyPr/>
                    <a:lstStyle/>
                    <a:p>
                      <a:pPr algn="just">
                        <a:lnSpc>
                          <a:spcPct val="107000"/>
                        </a:lnSpc>
                        <a:spcAft>
                          <a:spcPts val="0"/>
                        </a:spcAft>
                      </a:pPr>
                      <a:r>
                        <a:rPr lang="en-GB" sz="1050">
                          <a:effectLst/>
                        </a:rPr>
                        <a:t>Tariffs/Prices or Retribution</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a:txBody>
                    <a:bodyPr/>
                    <a:lstStyle/>
                    <a:p>
                      <a:pPr algn="just">
                        <a:lnSpc>
                          <a:spcPct val="107000"/>
                        </a:lnSpc>
                        <a:spcAft>
                          <a:spcPts val="0"/>
                        </a:spcAft>
                      </a:pPr>
                      <a:r>
                        <a:rPr lang="en-GB" sz="1050">
                          <a:effectLst/>
                        </a:rPr>
                        <a:t>Public. Determination by regulatory bodies (when available) or regional heads</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a:txBody>
                    <a:bodyPr/>
                    <a:lstStyle/>
                    <a:p>
                      <a:pPr algn="just">
                        <a:lnSpc>
                          <a:spcPct val="107000"/>
                        </a:lnSpc>
                        <a:spcAft>
                          <a:spcPts val="0"/>
                        </a:spcAft>
                      </a:pPr>
                      <a:r>
                        <a:rPr lang="en-GB" sz="1050">
                          <a:effectLst/>
                        </a:rPr>
                        <a:t>Advanced regulatory regimes have price cap embedded in their price structure</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a:txBody>
                    <a:bodyPr/>
                    <a:lstStyle/>
                    <a:p>
                      <a:pPr algn="just">
                        <a:lnSpc>
                          <a:spcPct val="107000"/>
                        </a:lnSpc>
                        <a:spcAft>
                          <a:spcPts val="0"/>
                        </a:spcAft>
                      </a:pPr>
                      <a:r>
                        <a:rPr lang="en-GB" sz="1050">
                          <a:effectLst/>
                        </a:rPr>
                        <a:t>Private. Usually retribution/flat tariffs. Usually contained in the organisation’s charter (Private) or through a Village Regulation (Public)</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a:txBody>
                    <a:bodyPr/>
                    <a:lstStyle/>
                    <a:p>
                      <a:pPr algn="just">
                        <a:lnSpc>
                          <a:spcPct val="107000"/>
                        </a:lnSpc>
                        <a:spcAft>
                          <a:spcPts val="0"/>
                        </a:spcAft>
                      </a:pPr>
                      <a:r>
                        <a:rPr lang="en-GB" sz="1050">
                          <a:effectLst/>
                        </a:rPr>
                        <a:t>Retribution are usually fixed, but some CBOs have implemented progressive tariff.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extLst>
                  <a:ext uri="{0D108BD9-81ED-4DB2-BD59-A6C34878D82A}">
                    <a16:rowId xmlns:a16="http://schemas.microsoft.com/office/drawing/2014/main" val="10005"/>
                  </a:ext>
                </a:extLst>
              </a:tr>
              <a:tr h="815595">
                <a:tc>
                  <a:txBody>
                    <a:bodyPr/>
                    <a:lstStyle/>
                    <a:p>
                      <a:pPr algn="just">
                        <a:lnSpc>
                          <a:spcPct val="107000"/>
                        </a:lnSpc>
                        <a:spcAft>
                          <a:spcPts val="0"/>
                        </a:spcAft>
                      </a:pPr>
                      <a:r>
                        <a:rPr lang="en-GB" sz="1050">
                          <a:effectLst/>
                        </a:rPr>
                        <a:t>Service Level</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a:txBody>
                    <a:bodyPr/>
                    <a:lstStyle/>
                    <a:p>
                      <a:pPr algn="just">
                        <a:lnSpc>
                          <a:spcPct val="107000"/>
                        </a:lnSpc>
                        <a:spcAft>
                          <a:spcPts val="0"/>
                        </a:spcAft>
                      </a:pPr>
                      <a:r>
                        <a:rPr lang="en-GB" sz="1050">
                          <a:effectLst/>
                        </a:rPr>
                        <a:t>Public. They are usually stipulated in a regional-by-law.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a:txBody>
                    <a:bodyPr/>
                    <a:lstStyle/>
                    <a:p>
                      <a:pPr algn="just">
                        <a:lnSpc>
                          <a:spcPct val="107000"/>
                        </a:lnSpc>
                        <a:spcAft>
                          <a:spcPts val="0"/>
                        </a:spcAft>
                      </a:pPr>
                      <a:r>
                        <a:rPr lang="en-GB" sz="1050">
                          <a:effectLst/>
                        </a:rPr>
                        <a:t>This regulates flow, quality, continuity, quantity.  National drinking water quality regulation is regulated through the Regulation of the Ministry of Health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a:txBody>
                    <a:bodyPr/>
                    <a:lstStyle/>
                    <a:p>
                      <a:pPr algn="just">
                        <a:lnSpc>
                          <a:spcPct val="107000"/>
                        </a:lnSpc>
                        <a:spcAft>
                          <a:spcPts val="0"/>
                        </a:spcAft>
                      </a:pPr>
                      <a:r>
                        <a:rPr lang="en-GB" sz="1050">
                          <a:effectLst/>
                        </a:rPr>
                        <a:t>Private. Usually stipulated in organisation charter. We have yet to discover those which are regulated in village regulation (Public).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a:txBody>
                    <a:bodyPr/>
                    <a:lstStyle/>
                    <a:p>
                      <a:pPr algn="just">
                        <a:lnSpc>
                          <a:spcPct val="107000"/>
                        </a:lnSpc>
                        <a:spcAft>
                          <a:spcPts val="0"/>
                        </a:spcAft>
                      </a:pPr>
                      <a:r>
                        <a:rPr lang="en-GB" sz="1050">
                          <a:effectLst/>
                        </a:rPr>
                        <a:t>Service level depends on natural conditions. Regulation on drinking water quality from the Health Ministry is legally applicable but practically not possible for some CBOs. [FGD AIIRA 2013]</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extLst>
                  <a:ext uri="{0D108BD9-81ED-4DB2-BD59-A6C34878D82A}">
                    <a16:rowId xmlns:a16="http://schemas.microsoft.com/office/drawing/2014/main" val="10006"/>
                  </a:ext>
                </a:extLst>
              </a:tr>
              <a:tr h="1309347">
                <a:tc>
                  <a:txBody>
                    <a:bodyPr/>
                    <a:lstStyle/>
                    <a:p>
                      <a:pPr algn="just">
                        <a:lnSpc>
                          <a:spcPct val="107000"/>
                        </a:lnSpc>
                        <a:spcAft>
                          <a:spcPts val="0"/>
                        </a:spcAft>
                      </a:pPr>
                      <a:r>
                        <a:rPr lang="en-GB" sz="1050">
                          <a:effectLst/>
                        </a:rPr>
                        <a:t>Customer Protection and Redress Mechanisms</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a:txBody>
                    <a:bodyPr/>
                    <a:lstStyle/>
                    <a:p>
                      <a:pPr algn="just">
                        <a:lnSpc>
                          <a:spcPct val="107000"/>
                        </a:lnSpc>
                        <a:spcAft>
                          <a:spcPts val="0"/>
                        </a:spcAft>
                      </a:pPr>
                      <a:r>
                        <a:rPr lang="en-GB" sz="1050">
                          <a:effectLst/>
                        </a:rPr>
                        <a:t>Public. They are usually stipulated in a regional-by-law.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a:txBody>
                    <a:bodyPr/>
                    <a:lstStyle/>
                    <a:p>
                      <a:pPr algn="just">
                        <a:lnSpc>
                          <a:spcPct val="107000"/>
                        </a:lnSpc>
                        <a:spcAft>
                          <a:spcPts val="0"/>
                        </a:spcAft>
                      </a:pPr>
                      <a:r>
                        <a:rPr lang="en-GB" sz="1050">
                          <a:effectLst/>
                        </a:rPr>
                        <a:t>Compensation to customer is usually regulated as one form of redress for violation of service level</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a:txBody>
                    <a:bodyPr/>
                    <a:lstStyle/>
                    <a:p>
                      <a:pPr algn="just">
                        <a:lnSpc>
                          <a:spcPct val="107000"/>
                        </a:lnSpc>
                        <a:spcAft>
                          <a:spcPts val="0"/>
                        </a:spcAft>
                      </a:pPr>
                      <a:r>
                        <a:rPr lang="en-GB" sz="1050">
                          <a:effectLst/>
                        </a:rPr>
                        <a:t>Private. Usually stipulated in organisation charter but can also be stipulated in village regulation (Public)</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tc>
                  <a:txBody>
                    <a:bodyPr/>
                    <a:lstStyle/>
                    <a:p>
                      <a:pPr algn="just">
                        <a:lnSpc>
                          <a:spcPct val="107000"/>
                        </a:lnSpc>
                        <a:spcAft>
                          <a:spcPts val="0"/>
                        </a:spcAft>
                      </a:pPr>
                      <a:r>
                        <a:rPr lang="en-GB" sz="1050" dirty="0">
                          <a:effectLst/>
                        </a:rPr>
                        <a:t>We have yet to discover “compensation” schemes for violation of service standards. Consumer protection measures is thus regulated less stringently compared to common water utilities. There is probably no consumer protection per-se. Consumer “rights” are guaranteed through informal mechanism.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5394" marR="35394" marT="0" marB="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047579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72002"/>
          </a:xfrm>
        </p:spPr>
        <p:txBody>
          <a:bodyPr>
            <a:normAutofit fontScale="90000"/>
          </a:bodyPr>
          <a:lstStyle/>
          <a:p>
            <a:r>
              <a:rPr lang="en-GB" dirty="0"/>
              <a:t>Final Report: Outline</a:t>
            </a:r>
          </a:p>
        </p:txBody>
      </p:sp>
      <p:sp>
        <p:nvSpPr>
          <p:cNvPr id="4" name="Rectangle 3"/>
          <p:cNvSpPr/>
          <p:nvPr/>
        </p:nvSpPr>
        <p:spPr>
          <a:xfrm>
            <a:off x="2854817" y="1136482"/>
            <a:ext cx="6096000" cy="5212068"/>
          </a:xfrm>
          <a:prstGeom prst="rect">
            <a:avLst/>
          </a:prstGeom>
        </p:spPr>
        <p:txBody>
          <a:bodyPr>
            <a:spAutoFit/>
          </a:bodyPr>
          <a:lstStyle/>
          <a:p>
            <a:pPr marL="342900" lvl="0" indent="-342900" algn="just">
              <a:lnSpc>
                <a:spcPct val="107000"/>
              </a:lnSpc>
              <a:spcAft>
                <a:spcPts val="0"/>
              </a:spcAft>
              <a:buFont typeface="+mj-lt"/>
              <a:buAutoNum type="arabicPeriod"/>
            </a:pPr>
            <a:r>
              <a:rPr lang="en-GB" sz="2400" dirty="0" err="1">
                <a:effectLst/>
                <a:latin typeface="Calibri" panose="020F0502020204030204" pitchFamily="34" charset="0"/>
                <a:ea typeface="Calibri" panose="020F0502020204030204" pitchFamily="34" charset="0"/>
                <a:cs typeface="Times New Roman" panose="02020603050405020304" pitchFamily="18" charset="0"/>
              </a:rPr>
              <a:t>Problematique</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mj-lt"/>
              <a:buAutoNum type="arabi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Clarification of Concepts [Brief, descriptive]</a:t>
            </a:r>
          </a:p>
          <a:p>
            <a:pPr marL="742950" lvl="1" indent="-285750" algn="just">
              <a:lnSpc>
                <a:spcPct val="107000"/>
              </a:lnSpc>
              <a:spcAft>
                <a:spcPts val="0"/>
              </a:spcAft>
              <a:buFont typeface="+mj-lt"/>
              <a:buAutoNum type="alphaL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Regulatory Frameworks</a:t>
            </a:r>
          </a:p>
          <a:p>
            <a:pPr marL="1143000" lvl="2" indent="-228600" algn="just">
              <a:lnSpc>
                <a:spcPct val="107000"/>
              </a:lnSpc>
              <a:spcAft>
                <a:spcPts val="0"/>
              </a:spcAft>
              <a:buFont typeface="+mj-lt"/>
              <a:buAutoNum type="romanL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Legislations</a:t>
            </a:r>
          </a:p>
          <a:p>
            <a:pPr marL="1143000" lvl="2" indent="-228600" algn="just">
              <a:lnSpc>
                <a:spcPct val="107000"/>
              </a:lnSpc>
              <a:spcAft>
                <a:spcPts val="0"/>
              </a:spcAft>
              <a:buFont typeface="+mj-lt"/>
              <a:buAutoNum type="romanLcPeriod"/>
            </a:pPr>
            <a:r>
              <a:rPr lang="en-GB" sz="2400" dirty="0" err="1">
                <a:effectLst/>
                <a:latin typeface="Calibri" panose="020F0502020204030204" pitchFamily="34" charset="0"/>
                <a:ea typeface="Calibri" panose="020F0502020204030204" pitchFamily="34" charset="0"/>
                <a:cs typeface="Times New Roman" panose="02020603050405020304" pitchFamily="18" charset="0"/>
              </a:rPr>
              <a:t>Sectoral</a:t>
            </a:r>
            <a:r>
              <a:rPr lang="en-GB" sz="2400" dirty="0">
                <a:effectLst/>
                <a:latin typeface="Calibri" panose="020F0502020204030204" pitchFamily="34" charset="0"/>
                <a:ea typeface="Calibri" panose="020F0502020204030204" pitchFamily="34" charset="0"/>
                <a:cs typeface="Times New Roman" panose="02020603050405020304" pitchFamily="18" charset="0"/>
              </a:rPr>
              <a:t> regulations</a:t>
            </a:r>
          </a:p>
          <a:p>
            <a:pPr marL="1143000" lvl="2" indent="-228600" algn="just">
              <a:lnSpc>
                <a:spcPct val="107000"/>
              </a:lnSpc>
              <a:spcAft>
                <a:spcPts val="0"/>
              </a:spcAft>
              <a:buFont typeface="+mj-lt"/>
              <a:buAutoNum type="romanL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Private law</a:t>
            </a:r>
          </a:p>
          <a:p>
            <a:pPr marL="1143000" lvl="2" indent="-228600" algn="just">
              <a:lnSpc>
                <a:spcPct val="107000"/>
              </a:lnSpc>
              <a:spcAft>
                <a:spcPts val="0"/>
              </a:spcAft>
              <a:buFont typeface="+mj-lt"/>
              <a:buAutoNum type="romanL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Arrangements through </a:t>
            </a:r>
            <a:r>
              <a:rPr lang="en-GB" sz="2400" dirty="0" err="1">
                <a:effectLst/>
                <a:latin typeface="Calibri" panose="020F0502020204030204" pitchFamily="34" charset="0"/>
                <a:ea typeface="Calibri" panose="020F0502020204030204" pitchFamily="34" charset="0"/>
                <a:cs typeface="Times New Roman" panose="02020603050405020304" pitchFamily="18" charset="0"/>
              </a:rPr>
              <a:t>Adat</a:t>
            </a:r>
            <a:r>
              <a:rPr lang="en-GB" sz="2400" dirty="0">
                <a:effectLst/>
                <a:latin typeface="Calibri" panose="020F0502020204030204" pitchFamily="34" charset="0"/>
                <a:ea typeface="Calibri" panose="020F0502020204030204" pitchFamily="34" charset="0"/>
                <a:cs typeface="Times New Roman" panose="02020603050405020304" pitchFamily="18" charset="0"/>
              </a:rPr>
              <a:t> Law</a:t>
            </a:r>
          </a:p>
          <a:p>
            <a:pPr marL="742950" lvl="1" indent="-285750" algn="just">
              <a:lnSpc>
                <a:spcPct val="107000"/>
              </a:lnSpc>
              <a:spcAft>
                <a:spcPts val="0"/>
              </a:spcAft>
              <a:buFont typeface="+mj-lt"/>
              <a:buAutoNum type="alphaL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Sustainability</a:t>
            </a:r>
          </a:p>
          <a:p>
            <a:pPr marL="742950" lvl="1" indent="-285750" algn="just">
              <a:lnSpc>
                <a:spcPct val="107000"/>
              </a:lnSpc>
              <a:spcAft>
                <a:spcPts val="0"/>
              </a:spcAft>
              <a:buFont typeface="+mj-lt"/>
              <a:buAutoNum type="alphaL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Community Based</a:t>
            </a:r>
          </a:p>
          <a:p>
            <a:pPr marL="342900" lvl="0" indent="-342900" algn="just">
              <a:lnSpc>
                <a:spcPct val="107000"/>
              </a:lnSpc>
              <a:spcAft>
                <a:spcPts val="0"/>
              </a:spcAft>
              <a:buFont typeface="+mj-lt"/>
              <a:buAutoNum type="arabi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Analytical Framework and Methodology</a:t>
            </a:r>
          </a:p>
          <a:p>
            <a:pPr marL="742950" lvl="1" indent="-285750" algn="just">
              <a:lnSpc>
                <a:spcPct val="107000"/>
              </a:lnSpc>
              <a:spcAft>
                <a:spcPts val="0"/>
              </a:spcAft>
              <a:buFont typeface="+mj-lt"/>
              <a:buAutoNum type="alphaL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Analytical Framework</a:t>
            </a:r>
          </a:p>
          <a:p>
            <a:pPr marL="742950" lvl="1" indent="-285750" algn="just">
              <a:lnSpc>
                <a:spcPct val="107000"/>
              </a:lnSpc>
              <a:spcAft>
                <a:spcPts val="0"/>
              </a:spcAft>
              <a:buFont typeface="+mj-lt"/>
              <a:buAutoNum type="alphaL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Methodology</a:t>
            </a:r>
          </a:p>
          <a:p>
            <a:pPr marL="342900" lvl="0" indent="-342900" algn="just">
              <a:lnSpc>
                <a:spcPct val="107000"/>
              </a:lnSpc>
              <a:spcAft>
                <a:spcPts val="0"/>
              </a:spcAft>
              <a:buFont typeface="+mj-lt"/>
              <a:buAutoNum type="arabi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Field Context</a:t>
            </a:r>
          </a:p>
        </p:txBody>
      </p:sp>
    </p:spTree>
    <p:extLst>
      <p:ext uri="{BB962C8B-B14F-4D97-AF65-F5344CB8AC3E}">
        <p14:creationId xmlns:p14="http://schemas.microsoft.com/office/powerpoint/2010/main" val="444176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19731"/>
          </a:xfrm>
        </p:spPr>
        <p:txBody>
          <a:bodyPr/>
          <a:lstStyle/>
          <a:p>
            <a:r>
              <a:rPr lang="en-GB" dirty="0"/>
              <a:t>Final Report: Outline</a:t>
            </a:r>
          </a:p>
        </p:txBody>
      </p:sp>
      <p:sp>
        <p:nvSpPr>
          <p:cNvPr id="4" name="Rectangle 3"/>
          <p:cNvSpPr/>
          <p:nvPr/>
        </p:nvSpPr>
        <p:spPr>
          <a:xfrm>
            <a:off x="3048000" y="1250759"/>
            <a:ext cx="6096000" cy="5607241"/>
          </a:xfrm>
          <a:prstGeom prst="rect">
            <a:avLst/>
          </a:prstGeom>
        </p:spPr>
        <p:txBody>
          <a:bodyPr>
            <a:spAutoFit/>
          </a:bodyPr>
          <a:lstStyle/>
          <a:p>
            <a:pPr lvl="0" algn="just">
              <a:lnSpc>
                <a:spcPct val="107000"/>
              </a:lnSpc>
              <a:spcAft>
                <a:spcPts val="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5. Ownership Models and its Implications</a:t>
            </a:r>
          </a:p>
          <a:p>
            <a:pPr marL="742950" lvl="1" indent="-285750" algn="just">
              <a:lnSpc>
                <a:spcPct val="107000"/>
              </a:lnSpc>
              <a:spcAft>
                <a:spcPts val="0"/>
              </a:spcAft>
              <a:buFont typeface="+mj-lt"/>
              <a:buAutoNum type="alphaL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Relationship between community, infrastructure and ownership</a:t>
            </a:r>
          </a:p>
          <a:p>
            <a:pPr marL="742950" lvl="1" indent="-285750" algn="just">
              <a:lnSpc>
                <a:spcPct val="107000"/>
              </a:lnSpc>
              <a:spcAft>
                <a:spcPts val="0"/>
              </a:spcAft>
              <a:buFont typeface="+mj-lt"/>
              <a:buAutoNum type="alphaL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Legal models of ownership</a:t>
            </a:r>
          </a:p>
          <a:p>
            <a:pPr marL="1143000" lvl="2" indent="-228600" algn="just">
              <a:lnSpc>
                <a:spcPct val="107000"/>
              </a:lnSpc>
              <a:spcAft>
                <a:spcPts val="0"/>
              </a:spcAft>
              <a:buFont typeface="+mj-lt"/>
              <a:buAutoNum type="romanL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Public</a:t>
            </a:r>
          </a:p>
          <a:p>
            <a:pPr marL="1600200" lvl="3" indent="-228600" algn="just">
              <a:lnSpc>
                <a:spcPct val="107000"/>
              </a:lnSpc>
              <a:spcAft>
                <a:spcPts val="0"/>
              </a:spcAft>
              <a:buFont typeface="+mj-lt"/>
              <a:buAutoNum type="arabi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UPTD</a:t>
            </a:r>
          </a:p>
          <a:p>
            <a:pPr marL="1600200" lvl="3" indent="-228600" algn="just">
              <a:lnSpc>
                <a:spcPct val="107000"/>
              </a:lnSpc>
              <a:spcAft>
                <a:spcPts val="0"/>
              </a:spcAft>
              <a:buFont typeface="+mj-lt"/>
              <a:buAutoNum type="arabi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BLUD</a:t>
            </a:r>
          </a:p>
          <a:p>
            <a:pPr marL="1600200" lvl="3" indent="-228600" algn="just">
              <a:lnSpc>
                <a:spcPct val="107000"/>
              </a:lnSpc>
              <a:spcAft>
                <a:spcPts val="0"/>
              </a:spcAft>
              <a:buFont typeface="+mj-lt"/>
              <a:buAutoNum type="arabi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BUM </a:t>
            </a:r>
            <a:r>
              <a:rPr lang="en-GB" sz="2400" dirty="0" err="1">
                <a:effectLst/>
                <a:latin typeface="Calibri" panose="020F0502020204030204" pitchFamily="34" charset="0"/>
                <a:ea typeface="Calibri" panose="020F0502020204030204" pitchFamily="34" charset="0"/>
                <a:cs typeface="Times New Roman" panose="02020603050405020304" pitchFamily="18" charset="0"/>
              </a:rPr>
              <a:t>Desa</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gn="just">
              <a:lnSpc>
                <a:spcPct val="107000"/>
              </a:lnSpc>
              <a:spcAft>
                <a:spcPts val="0"/>
              </a:spcAft>
              <a:buFont typeface="+mj-lt"/>
              <a:buAutoNum type="romanL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Private</a:t>
            </a:r>
          </a:p>
          <a:p>
            <a:pPr marL="1600200" lvl="3" indent="-228600" algn="just">
              <a:lnSpc>
                <a:spcPct val="107000"/>
              </a:lnSpc>
              <a:spcAft>
                <a:spcPts val="0"/>
              </a:spcAft>
              <a:buFont typeface="+mj-lt"/>
              <a:buAutoNum type="arabi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Cooperatives</a:t>
            </a:r>
          </a:p>
          <a:p>
            <a:pPr marL="1600200" lvl="3" indent="-228600" algn="just">
              <a:lnSpc>
                <a:spcPct val="107000"/>
              </a:lnSpc>
              <a:spcAft>
                <a:spcPts val="0"/>
              </a:spcAft>
              <a:buFont typeface="+mj-lt"/>
              <a:buAutoNum type="arabi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Foundation</a:t>
            </a:r>
          </a:p>
          <a:p>
            <a:pPr marL="1600200" lvl="3" indent="-228600" algn="just">
              <a:lnSpc>
                <a:spcPct val="107000"/>
              </a:lnSpc>
              <a:spcAft>
                <a:spcPts val="0"/>
              </a:spcAft>
              <a:buFont typeface="+mj-lt"/>
              <a:buAutoNum type="arabi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Corporation</a:t>
            </a:r>
          </a:p>
          <a:p>
            <a:pPr marL="1600200" lvl="3" indent="-228600" algn="just">
              <a:lnSpc>
                <a:spcPct val="107000"/>
              </a:lnSpc>
              <a:spcAft>
                <a:spcPts val="0"/>
              </a:spcAft>
              <a:buFont typeface="+mj-lt"/>
              <a:buAutoNum type="arabi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Association with legal entity</a:t>
            </a:r>
          </a:p>
          <a:p>
            <a:pPr marL="742950" lvl="1" indent="-285750" algn="just">
              <a:lnSpc>
                <a:spcPct val="107000"/>
              </a:lnSpc>
              <a:spcAft>
                <a:spcPts val="0"/>
              </a:spcAft>
              <a:buFont typeface="+mj-lt"/>
              <a:buAutoNum type="alphaL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Assets ownership</a:t>
            </a:r>
          </a:p>
        </p:txBody>
      </p:sp>
    </p:spTree>
    <p:extLst>
      <p:ext uri="{BB962C8B-B14F-4D97-AF65-F5344CB8AC3E}">
        <p14:creationId xmlns:p14="http://schemas.microsoft.com/office/powerpoint/2010/main" val="6746074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32610"/>
          </a:xfrm>
        </p:spPr>
        <p:txBody>
          <a:bodyPr/>
          <a:lstStyle/>
          <a:p>
            <a:r>
              <a:rPr lang="en-GB" dirty="0"/>
              <a:t>Final Report: Outline</a:t>
            </a:r>
          </a:p>
        </p:txBody>
      </p:sp>
      <p:sp>
        <p:nvSpPr>
          <p:cNvPr id="4" name="Rectangle 3"/>
          <p:cNvSpPr/>
          <p:nvPr/>
        </p:nvSpPr>
        <p:spPr>
          <a:xfrm>
            <a:off x="838200" y="1197736"/>
            <a:ext cx="6096000" cy="5624745"/>
          </a:xfrm>
          <a:prstGeom prst="rect">
            <a:avLst/>
          </a:prstGeom>
        </p:spPr>
        <p:txBody>
          <a:bodyPr>
            <a:spAutoFit/>
          </a:bodyPr>
          <a:lstStyle/>
          <a:p>
            <a:pPr lvl="0" algn="just">
              <a:lnSpc>
                <a:spcPct val="107000"/>
              </a:lnSpc>
              <a:spcAft>
                <a:spcPts val="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6. Operations, Maintenance and Expansion </a:t>
            </a:r>
          </a:p>
          <a:p>
            <a:pPr marL="742950" lvl="1" indent="-285750" algn="just">
              <a:lnSpc>
                <a:spcPct val="107000"/>
              </a:lnSpc>
              <a:spcAft>
                <a:spcPts val="0"/>
              </a:spcAft>
              <a:buFont typeface="+mj-lt"/>
              <a:buAutoNum type="alphaL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Operation and Maintenance</a:t>
            </a:r>
          </a:p>
          <a:p>
            <a:pPr marL="1143000" lvl="2" indent="-228600" algn="just">
              <a:lnSpc>
                <a:spcPct val="107000"/>
              </a:lnSpc>
              <a:spcAft>
                <a:spcPts val="0"/>
              </a:spcAft>
              <a:buFont typeface="+mj-lt"/>
              <a:buAutoNum type="romanL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Maintenance duties  </a:t>
            </a:r>
          </a:p>
          <a:p>
            <a:pPr marL="1143000" lvl="2" indent="-228600" algn="just">
              <a:lnSpc>
                <a:spcPct val="107000"/>
              </a:lnSpc>
              <a:spcAft>
                <a:spcPts val="0"/>
              </a:spcAft>
              <a:buFont typeface="+mj-lt"/>
              <a:buAutoNum type="romanL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Technical resources  </a:t>
            </a:r>
          </a:p>
          <a:p>
            <a:pPr marL="1143000" lvl="2" indent="-228600" algn="just">
              <a:lnSpc>
                <a:spcPct val="107000"/>
              </a:lnSpc>
              <a:spcAft>
                <a:spcPts val="0"/>
              </a:spcAft>
              <a:buFont typeface="+mj-lt"/>
              <a:buAutoNum type="romanL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External dependencies </a:t>
            </a:r>
          </a:p>
          <a:p>
            <a:pPr marL="1143000" lvl="2" indent="-228600" algn="just">
              <a:lnSpc>
                <a:spcPct val="107000"/>
              </a:lnSpc>
              <a:spcAft>
                <a:spcPts val="0"/>
              </a:spcAft>
              <a:buFont typeface="+mj-lt"/>
              <a:buAutoNum type="romanL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Threats   </a:t>
            </a:r>
          </a:p>
          <a:p>
            <a:pPr marL="742950" lvl="1" indent="-285750" algn="just">
              <a:lnSpc>
                <a:spcPct val="107000"/>
              </a:lnSpc>
              <a:spcAft>
                <a:spcPts val="0"/>
              </a:spcAft>
              <a:buFont typeface="+mj-lt"/>
              <a:buAutoNum type="alphaL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Network Expansion  </a:t>
            </a:r>
          </a:p>
          <a:p>
            <a:pPr lvl="0" algn="just">
              <a:lnSpc>
                <a:spcPct val="107000"/>
              </a:lnSpc>
              <a:spcAft>
                <a:spcPts val="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7. Financing Framework</a:t>
            </a:r>
          </a:p>
          <a:p>
            <a:pPr marL="742950" lvl="1" indent="-285750" algn="just">
              <a:lnSpc>
                <a:spcPct val="107000"/>
              </a:lnSpc>
              <a:spcAft>
                <a:spcPts val="0"/>
              </a:spcAft>
              <a:buFont typeface="+mj-lt"/>
              <a:buAutoNum type="alphaL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Regional Government Funds</a:t>
            </a:r>
          </a:p>
          <a:p>
            <a:pPr marL="742950" lvl="1" indent="-285750" algn="just">
              <a:lnSpc>
                <a:spcPct val="107000"/>
              </a:lnSpc>
              <a:spcAft>
                <a:spcPts val="0"/>
              </a:spcAft>
              <a:buFont typeface="+mj-lt"/>
              <a:buAutoNum type="alphaL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Tariff</a:t>
            </a:r>
          </a:p>
          <a:p>
            <a:pPr marL="1143000" lvl="2" indent="-228600" algn="just">
              <a:lnSpc>
                <a:spcPct val="107000"/>
              </a:lnSpc>
              <a:spcAft>
                <a:spcPts val="0"/>
              </a:spcAft>
              <a:buFont typeface="+mj-lt"/>
              <a:buAutoNum type="romanL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Structure</a:t>
            </a:r>
          </a:p>
          <a:p>
            <a:pPr marL="1143000" lvl="2" indent="-228600" algn="just">
              <a:lnSpc>
                <a:spcPct val="107000"/>
              </a:lnSpc>
              <a:spcAft>
                <a:spcPts val="0"/>
              </a:spcAft>
              <a:buFont typeface="+mj-lt"/>
              <a:buAutoNum type="romanL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Collection</a:t>
            </a:r>
          </a:p>
          <a:p>
            <a:pPr marL="1143000" lvl="2" indent="-228600" algn="just">
              <a:lnSpc>
                <a:spcPct val="107000"/>
              </a:lnSpc>
              <a:spcAft>
                <a:spcPts val="0"/>
              </a:spcAft>
              <a:buFont typeface="+mj-lt"/>
              <a:buAutoNum type="romanLcPeriod"/>
            </a:pPr>
            <a:r>
              <a:rPr lang="en-GB" sz="2400" dirty="0" err="1">
                <a:effectLst/>
                <a:latin typeface="Calibri" panose="020F0502020204030204" pitchFamily="34" charset="0"/>
                <a:ea typeface="Calibri" panose="020F0502020204030204" pitchFamily="34" charset="0"/>
                <a:cs typeface="Times New Roman" panose="02020603050405020304" pitchFamily="18" charset="0"/>
              </a:rPr>
              <a:t>Problematique</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0"/>
              </a:spcAft>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p:cNvSpPr/>
          <p:nvPr/>
        </p:nvSpPr>
        <p:spPr>
          <a:xfrm>
            <a:off x="6697551" y="1197736"/>
            <a:ext cx="4892899" cy="1673022"/>
          </a:xfrm>
          <a:prstGeom prst="rect">
            <a:avLst/>
          </a:prstGeom>
        </p:spPr>
        <p:txBody>
          <a:bodyPr wrap="square">
            <a:spAutoFit/>
          </a:bodyPr>
          <a:lstStyle/>
          <a:p>
            <a:pPr lvl="0" algn="just">
              <a:lnSpc>
                <a:spcPct val="107000"/>
              </a:lnSpc>
              <a:spcAft>
                <a:spcPts val="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8. Service Standard</a:t>
            </a:r>
          </a:p>
          <a:p>
            <a:pPr marL="742950" lvl="1" indent="-285750" algn="just">
              <a:lnSpc>
                <a:spcPct val="107000"/>
              </a:lnSpc>
              <a:spcAft>
                <a:spcPts val="0"/>
              </a:spcAft>
              <a:buFont typeface="+mj-lt"/>
              <a:buAutoNum type="alphaL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Applicability of water quality </a:t>
            </a:r>
          </a:p>
          <a:p>
            <a:pPr lvl="1" algn="just">
              <a:lnSpc>
                <a:spcPct val="107000"/>
              </a:lnSpc>
              <a:spcAft>
                <a:spcPts val="0"/>
              </a:spcAft>
            </a:pPr>
            <a:r>
              <a:rPr lang="en-GB" sz="2400" dirty="0">
                <a:latin typeface="Calibri" panose="020F0502020204030204" pitchFamily="34" charset="0"/>
                <a:ea typeface="Calibri" panose="020F0502020204030204" pitchFamily="34" charset="0"/>
                <a:cs typeface="Times New Roman" panose="02020603050405020304" pitchFamily="18" charset="0"/>
              </a:rPr>
              <a:t>    </a:t>
            </a:r>
            <a:r>
              <a:rPr lang="en-GB" sz="2400" dirty="0">
                <a:effectLst/>
                <a:latin typeface="Calibri" panose="020F0502020204030204" pitchFamily="34" charset="0"/>
                <a:ea typeface="Calibri" panose="020F0502020204030204" pitchFamily="34" charset="0"/>
                <a:cs typeface="Times New Roman" panose="02020603050405020304" pitchFamily="18" charset="0"/>
              </a:rPr>
              <a:t>regulation </a:t>
            </a:r>
            <a:r>
              <a:rPr lang="en-GB" sz="2400" dirty="0" err="1">
                <a:effectLst/>
                <a:latin typeface="Calibri" panose="020F0502020204030204" pitchFamily="34" charset="0"/>
                <a:ea typeface="Calibri" panose="020F0502020204030204" pitchFamily="34" charset="0"/>
                <a:cs typeface="Times New Roman" panose="02020603050405020304" pitchFamily="18" charset="0"/>
              </a:rPr>
              <a:t>permenkes</a:t>
            </a:r>
            <a:r>
              <a:rPr lang="en-GB" sz="2400" dirty="0">
                <a:effectLst/>
                <a:latin typeface="Calibri" panose="020F0502020204030204" pitchFamily="34" charset="0"/>
                <a:ea typeface="Calibri" panose="020F0502020204030204" pitchFamily="34" charset="0"/>
                <a:cs typeface="Times New Roman" panose="02020603050405020304" pitchFamily="18" charset="0"/>
              </a:rPr>
              <a:t> 492</a:t>
            </a:r>
          </a:p>
          <a:p>
            <a:pPr marL="742950" lvl="1" indent="-285750" algn="just">
              <a:lnSpc>
                <a:spcPct val="107000"/>
              </a:lnSpc>
              <a:spcAft>
                <a:spcPts val="0"/>
              </a:spcAft>
              <a:buFont typeface="+mj-lt"/>
              <a:buAutoNum type="alphaL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Universality of Access</a:t>
            </a:r>
            <a:endParaRPr lang="en-GB" dirty="0"/>
          </a:p>
        </p:txBody>
      </p:sp>
    </p:spTree>
    <p:extLst>
      <p:ext uri="{BB962C8B-B14F-4D97-AF65-F5344CB8AC3E}">
        <p14:creationId xmlns:p14="http://schemas.microsoft.com/office/powerpoint/2010/main" val="2247657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26548"/>
          </a:xfrm>
        </p:spPr>
        <p:txBody>
          <a:bodyPr>
            <a:normAutofit fontScale="90000"/>
          </a:bodyPr>
          <a:lstStyle/>
          <a:p>
            <a:r>
              <a:rPr lang="en-GB" dirty="0"/>
              <a:t>Final Report: Outline</a:t>
            </a:r>
          </a:p>
        </p:txBody>
      </p:sp>
      <p:sp>
        <p:nvSpPr>
          <p:cNvPr id="3" name="Content Placeholder 2"/>
          <p:cNvSpPr>
            <a:spLocks noGrp="1"/>
          </p:cNvSpPr>
          <p:nvPr>
            <p:ph idx="1"/>
          </p:nvPr>
        </p:nvSpPr>
        <p:spPr>
          <a:xfrm>
            <a:off x="838200" y="1275008"/>
            <a:ext cx="4094408" cy="4901955"/>
          </a:xfrm>
        </p:spPr>
        <p:txBody>
          <a:bodyPr>
            <a:normAutofit fontScale="85000" lnSpcReduction="10000"/>
          </a:bodyPr>
          <a:lstStyle/>
          <a:p>
            <a:pPr marL="0" lvl="0" indent="0" algn="just">
              <a:lnSpc>
                <a:spcPct val="107000"/>
              </a:lnSpc>
              <a:spcAft>
                <a:spcPts val="0"/>
              </a:spcAft>
              <a:buNone/>
            </a:pPr>
            <a:r>
              <a:rPr lang="en-GB" sz="2400" dirty="0">
                <a:effectLst/>
                <a:latin typeface="Calibri" panose="020F0502020204030204" pitchFamily="34" charset="0"/>
                <a:ea typeface="Calibri" panose="020F0502020204030204" pitchFamily="34" charset="0"/>
                <a:cs typeface="Times New Roman" panose="02020603050405020304" pitchFamily="18" charset="0"/>
              </a:rPr>
              <a:t>9. Organisational Culture of Community Based Institutions</a:t>
            </a:r>
          </a:p>
          <a:p>
            <a:pPr marL="742950" lvl="1" indent="-285750" algn="just">
              <a:lnSpc>
                <a:spcPct val="107000"/>
              </a:lnSpc>
              <a:spcAft>
                <a:spcPts val="0"/>
              </a:spcAft>
              <a:buFont typeface="+mj-lt"/>
              <a:buAutoNum type="alphaLcPeriod"/>
            </a:pPr>
            <a:r>
              <a:rPr lang="en-GB" dirty="0">
                <a:effectLst/>
                <a:latin typeface="Calibri" panose="020F0502020204030204" pitchFamily="34" charset="0"/>
                <a:ea typeface="Calibri" panose="020F0502020204030204" pitchFamily="34" charset="0"/>
                <a:cs typeface="Times New Roman" panose="02020603050405020304" pitchFamily="18" charset="0"/>
              </a:rPr>
              <a:t>Power Relation within CBO</a:t>
            </a:r>
          </a:p>
          <a:p>
            <a:pPr lvl="2" algn="just">
              <a:lnSpc>
                <a:spcPct val="107000"/>
              </a:lnSpc>
              <a:buFont typeface="+mj-lt"/>
              <a:buAutoNum type="romanLcPeriod"/>
            </a:pPr>
            <a:r>
              <a:rPr lang="en-GB" sz="2400" dirty="0" err="1">
                <a:effectLst/>
                <a:latin typeface="Calibri" panose="020F0502020204030204" pitchFamily="34" charset="0"/>
                <a:ea typeface="Calibri" panose="020F0502020204030204" pitchFamily="34" charset="0"/>
                <a:cs typeface="Times New Roman" panose="02020603050405020304" pitchFamily="18" charset="0"/>
              </a:rPr>
              <a:t>Mosa</a:t>
            </a:r>
            <a:r>
              <a:rPr lang="en-GB" sz="2400" dirty="0">
                <a:effectLst/>
                <a:latin typeface="Calibri" panose="020F0502020204030204" pitchFamily="34" charset="0"/>
                <a:ea typeface="Calibri" panose="020F0502020204030204" pitchFamily="34" charset="0"/>
                <a:cs typeface="Times New Roman" panose="02020603050405020304" pitchFamily="18" charset="0"/>
              </a:rPr>
              <a:t> </a:t>
            </a:r>
            <a:r>
              <a:rPr lang="en-GB" sz="2400" dirty="0" err="1">
                <a:effectLst/>
                <a:latin typeface="Calibri" panose="020F0502020204030204" pitchFamily="34" charset="0"/>
                <a:ea typeface="Calibri" panose="020F0502020204030204" pitchFamily="34" charset="0"/>
                <a:cs typeface="Times New Roman" panose="02020603050405020304" pitchFamily="18" charset="0"/>
              </a:rPr>
              <a:t>Laki’s</a:t>
            </a:r>
            <a:r>
              <a:rPr lang="en-GB" sz="2400" dirty="0">
                <a:effectLst/>
                <a:latin typeface="Calibri" panose="020F0502020204030204" pitchFamily="34" charset="0"/>
                <a:ea typeface="Calibri" panose="020F0502020204030204" pitchFamily="34" charset="0"/>
                <a:cs typeface="Times New Roman" panose="02020603050405020304" pitchFamily="18" charset="0"/>
              </a:rPr>
              <a:t> </a:t>
            </a:r>
            <a:r>
              <a:rPr lang="en-GB" sz="2400" dirty="0" err="1">
                <a:effectLst/>
                <a:latin typeface="Calibri" panose="020F0502020204030204" pitchFamily="34" charset="0"/>
                <a:ea typeface="Calibri" panose="020F0502020204030204" pitchFamily="34" charset="0"/>
                <a:cs typeface="Times New Roman" panose="02020603050405020304" pitchFamily="18" charset="0"/>
              </a:rPr>
              <a:t>previlege</a:t>
            </a:r>
            <a:r>
              <a:rPr lang="en-GB" sz="2400" dirty="0">
                <a:effectLst/>
                <a:latin typeface="Calibri" panose="020F0502020204030204" pitchFamily="34" charset="0"/>
                <a:ea typeface="Calibri" panose="020F0502020204030204" pitchFamily="34" charset="0"/>
                <a:cs typeface="Times New Roman" panose="02020603050405020304" pitchFamily="18" charset="0"/>
              </a:rPr>
              <a:t> in standpipe, role of </a:t>
            </a:r>
            <a:r>
              <a:rPr lang="en-GB" sz="2400" dirty="0" err="1">
                <a:effectLst/>
                <a:latin typeface="Calibri" panose="020F0502020204030204" pitchFamily="34" charset="0"/>
                <a:ea typeface="Calibri" panose="020F0502020204030204" pitchFamily="34" charset="0"/>
                <a:cs typeface="Times New Roman" panose="02020603050405020304" pitchFamily="18" charset="0"/>
              </a:rPr>
              <a:t>mosa</a:t>
            </a:r>
            <a:r>
              <a:rPr lang="en-GB" sz="2400" dirty="0">
                <a:effectLst/>
                <a:latin typeface="Calibri" panose="020F0502020204030204" pitchFamily="34" charset="0"/>
                <a:ea typeface="Calibri" panose="020F0502020204030204" pitchFamily="34" charset="0"/>
                <a:cs typeface="Times New Roman" panose="02020603050405020304" pitchFamily="18" charset="0"/>
              </a:rPr>
              <a:t> </a:t>
            </a:r>
            <a:r>
              <a:rPr lang="en-GB" sz="2400" dirty="0" err="1">
                <a:effectLst/>
                <a:latin typeface="Calibri" panose="020F0502020204030204" pitchFamily="34" charset="0"/>
                <a:ea typeface="Calibri" panose="020F0502020204030204" pitchFamily="34" charset="0"/>
                <a:cs typeface="Times New Roman" panose="02020603050405020304" pitchFamily="18" charset="0"/>
              </a:rPr>
              <a:t>laki</a:t>
            </a:r>
            <a:r>
              <a:rPr lang="en-GB" sz="2400" dirty="0">
                <a:effectLst/>
                <a:latin typeface="Calibri" panose="020F0502020204030204" pitchFamily="34" charset="0"/>
                <a:ea typeface="Calibri" panose="020F0502020204030204" pitchFamily="34" charset="0"/>
                <a:cs typeface="Times New Roman" panose="02020603050405020304" pitchFamily="18" charset="0"/>
              </a:rPr>
              <a:t> in conflict</a:t>
            </a:r>
          </a:p>
          <a:p>
            <a:pPr lvl="2" algn="just">
              <a:lnSpc>
                <a:spcPct val="107000"/>
              </a:lnSpc>
              <a:buFont typeface="+mj-lt"/>
              <a:buAutoNum type="romanLcPeriod"/>
            </a:pPr>
            <a:r>
              <a:rPr lang="en-GB" sz="2400" dirty="0">
                <a:effectLst/>
                <a:latin typeface="Calibri" panose="020F0502020204030204" pitchFamily="34" charset="0"/>
                <a:ea typeface="Calibri" panose="020F0502020204030204" pitchFamily="34" charset="0"/>
                <a:cs typeface="Times New Roman" panose="02020603050405020304" pitchFamily="18" charset="0"/>
              </a:rPr>
              <a:t>Divergence from </a:t>
            </a:r>
            <a:r>
              <a:rPr lang="en-GB" sz="2400" dirty="0" err="1">
                <a:effectLst/>
                <a:latin typeface="Calibri" panose="020F0502020204030204" pitchFamily="34" charset="0"/>
                <a:ea typeface="Calibri" panose="020F0502020204030204" pitchFamily="34" charset="0"/>
                <a:cs typeface="Times New Roman" panose="02020603050405020304" pitchFamily="18" charset="0"/>
              </a:rPr>
              <a:t>Adat</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0"/>
              </a:spcAft>
              <a:buFont typeface="+mj-lt"/>
              <a:buAutoNum type="alphaLcPeriod"/>
            </a:pPr>
            <a:r>
              <a:rPr lang="en-GB" dirty="0">
                <a:effectLst/>
                <a:latin typeface="Calibri" panose="020F0502020204030204" pitchFamily="34" charset="0"/>
                <a:ea typeface="Calibri" panose="020F0502020204030204" pitchFamily="34" charset="0"/>
                <a:cs typeface="Times New Roman" panose="02020603050405020304" pitchFamily="18" charset="0"/>
              </a:rPr>
              <a:t>Inclusiveness in Decision Making</a:t>
            </a:r>
          </a:p>
          <a:p>
            <a:pPr marL="742950" lvl="1" indent="-285750" algn="just">
              <a:lnSpc>
                <a:spcPct val="107000"/>
              </a:lnSpc>
              <a:spcAft>
                <a:spcPts val="0"/>
              </a:spcAft>
              <a:buFont typeface="+mj-lt"/>
              <a:buAutoNum type="alphaLcPeriod"/>
            </a:pPr>
            <a:r>
              <a:rPr lang="en-GB" dirty="0">
                <a:effectLst/>
                <a:latin typeface="Calibri" panose="020F0502020204030204" pitchFamily="34" charset="0"/>
                <a:ea typeface="Calibri" panose="020F0502020204030204" pitchFamily="34" charset="0"/>
                <a:cs typeface="Times New Roman" panose="02020603050405020304" pitchFamily="18" charset="0"/>
              </a:rPr>
              <a:t>Gender and The Marginalised</a:t>
            </a:r>
          </a:p>
          <a:p>
            <a:pPr marL="742950" lvl="1" indent="-285750" algn="just">
              <a:lnSpc>
                <a:spcPct val="107000"/>
              </a:lnSpc>
              <a:spcAft>
                <a:spcPts val="0"/>
              </a:spcAft>
              <a:buFont typeface="+mj-lt"/>
              <a:buAutoNum type="alphaLcPeriod"/>
            </a:pPr>
            <a:r>
              <a:rPr lang="en-GB" dirty="0">
                <a:effectLst/>
                <a:latin typeface="Calibri" panose="020F0502020204030204" pitchFamily="34" charset="0"/>
                <a:ea typeface="Calibri" panose="020F0502020204030204" pitchFamily="34" charset="0"/>
                <a:cs typeface="Times New Roman" panose="02020603050405020304" pitchFamily="18" charset="0"/>
              </a:rPr>
              <a:t>[</a:t>
            </a:r>
            <a:r>
              <a:rPr lang="en-GB" b="1" dirty="0">
                <a:effectLst/>
                <a:latin typeface="Calibri" panose="020F0502020204030204" pitchFamily="34" charset="0"/>
                <a:ea typeface="Calibri" panose="020F0502020204030204" pitchFamily="34" charset="0"/>
                <a:cs typeface="Times New Roman" panose="02020603050405020304" pitchFamily="18" charset="0"/>
              </a:rPr>
              <a:t>Professional but community based, is it possible?]</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0"/>
              </a:spcAft>
              <a:buFont typeface="+mj-lt"/>
              <a:buAutoNum type="alphaLcPeriod"/>
            </a:pPr>
            <a:r>
              <a:rPr lang="en-GB" dirty="0">
                <a:effectLst/>
                <a:latin typeface="Calibri" panose="020F0502020204030204" pitchFamily="34" charset="0"/>
                <a:ea typeface="Calibri" panose="020F0502020204030204" pitchFamily="34" charset="0"/>
                <a:cs typeface="Times New Roman" panose="02020603050405020304" pitchFamily="18" charset="0"/>
              </a:rPr>
              <a:t>Professionalization vs Traditional Leadership</a:t>
            </a:r>
          </a:p>
          <a:p>
            <a:pPr marL="0" indent="0">
              <a:buNone/>
            </a:pPr>
            <a:endParaRPr lang="en-GB" dirty="0"/>
          </a:p>
        </p:txBody>
      </p:sp>
      <p:sp>
        <p:nvSpPr>
          <p:cNvPr id="4" name="Rectangle 3"/>
          <p:cNvSpPr/>
          <p:nvPr/>
        </p:nvSpPr>
        <p:spPr>
          <a:xfrm>
            <a:off x="5257800" y="1275008"/>
            <a:ext cx="6096000" cy="4029565"/>
          </a:xfrm>
          <a:prstGeom prst="rect">
            <a:avLst/>
          </a:prstGeom>
        </p:spPr>
        <p:txBody>
          <a:bodyPr>
            <a:spAutoFit/>
          </a:bodyPr>
          <a:lstStyle/>
          <a:p>
            <a:pPr lvl="0" algn="just">
              <a:lnSpc>
                <a:spcPct val="107000"/>
              </a:lnSpc>
              <a:spcAft>
                <a:spcPts val="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10. Role of Actors in Post Construction</a:t>
            </a:r>
          </a:p>
          <a:p>
            <a:pPr marL="742950" lvl="1" indent="-285750" algn="just">
              <a:lnSpc>
                <a:spcPct val="107000"/>
              </a:lnSpc>
              <a:spcAft>
                <a:spcPts val="0"/>
              </a:spcAft>
              <a:buFont typeface="+mj-lt"/>
              <a:buAutoNum type="alphaLcPeriod"/>
            </a:pPr>
            <a:r>
              <a:rPr lang="en-GB" sz="2000" dirty="0">
                <a:effectLst/>
                <a:latin typeface="Calibri" panose="020F0502020204030204" pitchFamily="34" charset="0"/>
                <a:ea typeface="Calibri" panose="020F0502020204030204" pitchFamily="34" charset="0"/>
                <a:cs typeface="Times New Roman" panose="02020603050405020304" pitchFamily="18" charset="0"/>
              </a:rPr>
              <a:t>Role of </a:t>
            </a:r>
            <a:r>
              <a:rPr lang="en-GB" sz="2000" dirty="0" err="1">
                <a:effectLst/>
                <a:latin typeface="Calibri" panose="020F0502020204030204" pitchFamily="34" charset="0"/>
                <a:ea typeface="Calibri" panose="020F0502020204030204" pitchFamily="34" charset="0"/>
                <a:cs typeface="Times New Roman" panose="02020603050405020304" pitchFamily="18" charset="0"/>
              </a:rPr>
              <a:t>Pokja</a:t>
            </a:r>
            <a:r>
              <a:rPr lang="en-GB" sz="2000" dirty="0">
                <a:effectLst/>
                <a:latin typeface="Calibri" panose="020F0502020204030204" pitchFamily="34" charset="0"/>
                <a:ea typeface="Calibri" panose="020F0502020204030204" pitchFamily="34" charset="0"/>
                <a:cs typeface="Times New Roman" panose="02020603050405020304" pitchFamily="18" charset="0"/>
              </a:rPr>
              <a:t> AMPLs</a:t>
            </a:r>
          </a:p>
          <a:p>
            <a:pPr marL="742950" lvl="1" indent="-285750" algn="just">
              <a:lnSpc>
                <a:spcPct val="107000"/>
              </a:lnSpc>
              <a:spcAft>
                <a:spcPts val="0"/>
              </a:spcAft>
              <a:buFont typeface="+mj-lt"/>
              <a:buAutoNum type="alphaLcPeriod"/>
            </a:pPr>
            <a:r>
              <a:rPr lang="en-GB" sz="2000" dirty="0">
                <a:effectLst/>
                <a:latin typeface="Calibri" panose="020F0502020204030204" pitchFamily="34" charset="0"/>
                <a:ea typeface="Calibri" panose="020F0502020204030204" pitchFamily="34" charset="0"/>
                <a:cs typeface="Times New Roman" panose="02020603050405020304" pitchFamily="18" charset="0"/>
              </a:rPr>
              <a:t>Role of Central Government</a:t>
            </a:r>
          </a:p>
          <a:p>
            <a:pPr marL="742950" lvl="1" indent="-285750" algn="just">
              <a:lnSpc>
                <a:spcPct val="107000"/>
              </a:lnSpc>
              <a:spcAft>
                <a:spcPts val="0"/>
              </a:spcAft>
              <a:buFont typeface="+mj-lt"/>
              <a:buAutoNum type="alphaLcPeriod"/>
            </a:pPr>
            <a:r>
              <a:rPr lang="en-GB" sz="2000" dirty="0">
                <a:effectLst/>
                <a:latin typeface="Calibri" panose="020F0502020204030204" pitchFamily="34" charset="0"/>
                <a:ea typeface="Calibri" panose="020F0502020204030204" pitchFamily="34" charset="0"/>
                <a:cs typeface="Times New Roman" panose="02020603050405020304" pitchFamily="18" charset="0"/>
              </a:rPr>
              <a:t>Role of Provincial Governments [</a:t>
            </a:r>
            <a:r>
              <a:rPr lang="en-GB" sz="2000" b="1" dirty="0">
                <a:effectLst/>
                <a:latin typeface="Calibri" panose="020F0502020204030204" pitchFamily="34" charset="0"/>
                <a:ea typeface="Calibri" panose="020F0502020204030204" pitchFamily="34" charset="0"/>
                <a:cs typeface="Times New Roman" panose="02020603050405020304" pitchFamily="18" charset="0"/>
              </a:rPr>
              <a:t>fiscal and regional autonomy problems]</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0"/>
              </a:spcAft>
              <a:buFont typeface="+mj-lt"/>
              <a:buAutoNum type="alphaLcPeriod"/>
            </a:pPr>
            <a:r>
              <a:rPr lang="en-GB" sz="2000" dirty="0">
                <a:effectLst/>
                <a:latin typeface="Calibri" panose="020F0502020204030204" pitchFamily="34" charset="0"/>
                <a:ea typeface="Calibri" panose="020F0502020204030204" pitchFamily="34" charset="0"/>
                <a:cs typeface="Times New Roman" panose="02020603050405020304" pitchFamily="18" charset="0"/>
              </a:rPr>
              <a:t>Role of Regional Government </a:t>
            </a:r>
          </a:p>
          <a:p>
            <a:pPr marL="742950" lvl="1" indent="-285750" algn="just">
              <a:lnSpc>
                <a:spcPct val="107000"/>
              </a:lnSpc>
              <a:spcAft>
                <a:spcPts val="0"/>
              </a:spcAft>
              <a:buFont typeface="+mj-lt"/>
              <a:buAutoNum type="alphaLcPeriod"/>
            </a:pPr>
            <a:r>
              <a:rPr lang="en-GB" sz="2000" dirty="0">
                <a:effectLst/>
                <a:latin typeface="Calibri" panose="020F0502020204030204" pitchFamily="34" charset="0"/>
                <a:ea typeface="Calibri" panose="020F0502020204030204" pitchFamily="34" charset="0"/>
                <a:cs typeface="Times New Roman" panose="02020603050405020304" pitchFamily="18" charset="0"/>
              </a:rPr>
              <a:t>Role of PDAM</a:t>
            </a:r>
          </a:p>
          <a:p>
            <a:pPr lvl="2" algn="just">
              <a:lnSpc>
                <a:spcPct val="107000"/>
              </a:lnSpc>
              <a:buFont typeface="+mj-lt"/>
              <a:buAutoNum type="romanLcPeriod"/>
            </a:pPr>
            <a:r>
              <a:rPr lang="en-GB" sz="2000" dirty="0">
                <a:effectLst/>
                <a:latin typeface="Calibri" panose="020F0502020204030204" pitchFamily="34" charset="0"/>
                <a:ea typeface="Calibri" panose="020F0502020204030204" pitchFamily="34" charset="0"/>
                <a:cs typeface="Times New Roman" panose="02020603050405020304" pitchFamily="18" charset="0"/>
              </a:rPr>
              <a:t>Mergers or acquisition [</a:t>
            </a:r>
            <a:r>
              <a:rPr lang="en-GB" sz="2000" b="1" dirty="0" err="1">
                <a:effectLst/>
                <a:latin typeface="Calibri" panose="020F0502020204030204" pitchFamily="34" charset="0"/>
                <a:ea typeface="Calibri" panose="020F0502020204030204" pitchFamily="34" charset="0"/>
                <a:cs typeface="Times New Roman" panose="02020603050405020304" pitchFamily="18" charset="0"/>
              </a:rPr>
              <a:t>Maukaro</a:t>
            </a:r>
            <a:r>
              <a:rPr lang="en-GB" sz="2000" b="1" dirty="0">
                <a:effectLst/>
                <a:latin typeface="Calibri" panose="020F0502020204030204" pitchFamily="34" charset="0"/>
                <a:ea typeface="Calibri" panose="020F0502020204030204" pitchFamily="34" charset="0"/>
                <a:cs typeface="Times New Roman" panose="02020603050405020304" pitchFamily="18" charset="0"/>
              </a:rPr>
              <a:t>: </a:t>
            </a:r>
            <a:r>
              <a:rPr lang="en-GB" sz="2000" dirty="0">
                <a:effectLst/>
                <a:latin typeface="Calibri" panose="020F0502020204030204" pitchFamily="34" charset="0"/>
                <a:ea typeface="Calibri" panose="020F0502020204030204" pitchFamily="34" charset="0"/>
                <a:cs typeface="Times New Roman" panose="02020603050405020304" pitchFamily="18" charset="0"/>
              </a:rPr>
              <a:t>may not be feasible given the governance structure]</a:t>
            </a:r>
          </a:p>
          <a:p>
            <a:pPr lvl="2" algn="just">
              <a:lnSpc>
                <a:spcPct val="107000"/>
              </a:lnSpc>
              <a:buFont typeface="+mj-lt"/>
              <a:buAutoNum type="romanLcPeriod"/>
            </a:pPr>
            <a:r>
              <a:rPr lang="en-GB" sz="2000" dirty="0">
                <a:effectLst/>
                <a:latin typeface="Calibri" panose="020F0502020204030204" pitchFamily="34" charset="0"/>
                <a:ea typeface="Calibri" panose="020F0502020204030204" pitchFamily="34" charset="0"/>
                <a:cs typeface="Times New Roman" panose="02020603050405020304" pitchFamily="18" charset="0"/>
              </a:rPr>
              <a:t>Technical cooperation</a:t>
            </a:r>
          </a:p>
          <a:p>
            <a:pPr marL="742950" lvl="1" indent="-285750" algn="just">
              <a:lnSpc>
                <a:spcPct val="107000"/>
              </a:lnSpc>
              <a:spcAft>
                <a:spcPts val="0"/>
              </a:spcAft>
              <a:buFont typeface="+mj-lt"/>
              <a:buAutoNum type="alphaLcPeriod"/>
            </a:pPr>
            <a:r>
              <a:rPr lang="en-GB" sz="2000" dirty="0">
                <a:effectLst/>
                <a:latin typeface="Calibri" panose="020F0502020204030204" pitchFamily="34" charset="0"/>
                <a:ea typeface="Calibri" panose="020F0502020204030204" pitchFamily="34" charset="0"/>
                <a:cs typeface="Times New Roman" panose="02020603050405020304" pitchFamily="18" charset="0"/>
              </a:rPr>
              <a:t>Role of Donor and NGO</a:t>
            </a:r>
          </a:p>
          <a:p>
            <a:pPr marL="742950" lvl="1" indent="-285750" algn="just">
              <a:lnSpc>
                <a:spcPct val="107000"/>
              </a:lnSpc>
              <a:spcAft>
                <a:spcPts val="0"/>
              </a:spcAft>
              <a:buFont typeface="+mj-lt"/>
              <a:buAutoNum type="alphaLcPeriod"/>
            </a:pPr>
            <a:r>
              <a:rPr lang="en-GB" sz="2000" dirty="0">
                <a:effectLst/>
                <a:latin typeface="Calibri" panose="020F0502020204030204" pitchFamily="34" charset="0"/>
                <a:ea typeface="Calibri" panose="020F0502020204030204" pitchFamily="34" charset="0"/>
                <a:cs typeface="Times New Roman" panose="02020603050405020304" pitchFamily="18" charset="0"/>
              </a:rPr>
              <a:t>Role of CBO</a:t>
            </a:r>
          </a:p>
        </p:txBody>
      </p:sp>
    </p:spTree>
    <p:extLst>
      <p:ext uri="{BB962C8B-B14F-4D97-AF65-F5344CB8AC3E}">
        <p14:creationId xmlns:p14="http://schemas.microsoft.com/office/powerpoint/2010/main" val="2060428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10638"/>
          </a:xfrm>
        </p:spPr>
        <p:txBody>
          <a:bodyPr>
            <a:normAutofit fontScale="90000"/>
          </a:bodyPr>
          <a:lstStyle/>
          <a:p>
            <a:pPr algn="ctr"/>
            <a:r>
              <a:rPr lang="en-GB" dirty="0"/>
              <a:t>Final Report: Outline</a:t>
            </a:r>
          </a:p>
        </p:txBody>
      </p:sp>
      <p:sp>
        <p:nvSpPr>
          <p:cNvPr id="7" name="Rectangle 6"/>
          <p:cNvSpPr/>
          <p:nvPr/>
        </p:nvSpPr>
        <p:spPr>
          <a:xfrm>
            <a:off x="3614670" y="1783349"/>
            <a:ext cx="6096000" cy="2382960"/>
          </a:xfrm>
          <a:prstGeom prst="rect">
            <a:avLst/>
          </a:prstGeom>
        </p:spPr>
        <p:txBody>
          <a:bodyPr>
            <a:spAutoFit/>
          </a:bodyPr>
          <a:lstStyle/>
          <a:p>
            <a:pPr lvl="0" algn="just">
              <a:lnSpc>
                <a:spcPct val="107000"/>
              </a:lnSpc>
              <a:spcAft>
                <a:spcPts val="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11. </a:t>
            </a:r>
            <a:r>
              <a:rPr lang="en-GB" sz="2000" dirty="0" err="1">
                <a:effectLst/>
                <a:latin typeface="Calibri" panose="020F0502020204030204" pitchFamily="34" charset="0"/>
                <a:ea typeface="Calibri" panose="020F0502020204030204" pitchFamily="34" charset="0"/>
                <a:cs typeface="Times New Roman" panose="02020603050405020304" pitchFamily="18" charset="0"/>
              </a:rPr>
              <a:t>Bulkwater</a:t>
            </a:r>
            <a:r>
              <a:rPr lang="en-GB" sz="2000" dirty="0">
                <a:effectLst/>
                <a:latin typeface="Calibri" panose="020F0502020204030204" pitchFamily="34" charset="0"/>
                <a:ea typeface="Calibri" panose="020F0502020204030204" pitchFamily="34" charset="0"/>
                <a:cs typeface="Times New Roman" panose="02020603050405020304" pitchFamily="18" charset="0"/>
              </a:rPr>
              <a:t> Security</a:t>
            </a:r>
          </a:p>
          <a:p>
            <a:pPr marL="742950" lvl="1" indent="-285750" algn="just">
              <a:lnSpc>
                <a:spcPct val="107000"/>
              </a:lnSpc>
              <a:spcAft>
                <a:spcPts val="0"/>
              </a:spcAft>
              <a:buFont typeface="+mj-lt"/>
              <a:buAutoNum type="alphaLcPeriod"/>
            </a:pPr>
            <a:r>
              <a:rPr lang="en-GB" sz="2000" dirty="0">
                <a:effectLst/>
                <a:latin typeface="Calibri" panose="020F0502020204030204" pitchFamily="34" charset="0"/>
                <a:ea typeface="Calibri" panose="020F0502020204030204" pitchFamily="34" charset="0"/>
                <a:cs typeface="Times New Roman" panose="02020603050405020304" pitchFamily="18" charset="0"/>
              </a:rPr>
              <a:t>Climate Change Adaptation and Mitigation</a:t>
            </a:r>
          </a:p>
          <a:p>
            <a:pPr marL="742950" lvl="1" indent="-285750" algn="just">
              <a:lnSpc>
                <a:spcPct val="107000"/>
              </a:lnSpc>
              <a:spcAft>
                <a:spcPts val="0"/>
              </a:spcAft>
              <a:buFont typeface="+mj-lt"/>
              <a:buAutoNum type="alphaLcPeriod"/>
            </a:pPr>
            <a:r>
              <a:rPr lang="en-GB" sz="2000" dirty="0">
                <a:effectLst/>
                <a:latin typeface="Calibri" panose="020F0502020204030204" pitchFamily="34" charset="0"/>
                <a:ea typeface="Calibri" panose="020F0502020204030204" pitchFamily="34" charset="0"/>
                <a:cs typeface="Times New Roman" panose="02020603050405020304" pitchFamily="18" charset="0"/>
              </a:rPr>
              <a:t>Legal Protection of Water Source </a:t>
            </a:r>
          </a:p>
          <a:p>
            <a:pPr marL="742950" lvl="1" indent="-285750" algn="just">
              <a:lnSpc>
                <a:spcPct val="107000"/>
              </a:lnSpc>
              <a:spcAft>
                <a:spcPts val="0"/>
              </a:spcAft>
              <a:buFont typeface="+mj-lt"/>
              <a:buAutoNum type="alphaLcPeriod"/>
            </a:pPr>
            <a:r>
              <a:rPr lang="en-GB" sz="2000" dirty="0">
                <a:effectLst/>
                <a:latin typeface="Calibri" panose="020F0502020204030204" pitchFamily="34" charset="0"/>
                <a:ea typeface="Calibri" panose="020F0502020204030204" pitchFamily="34" charset="0"/>
                <a:cs typeface="Times New Roman" panose="02020603050405020304" pitchFamily="18" charset="0"/>
              </a:rPr>
              <a:t>Stakeholder Involvement in Catchment Management</a:t>
            </a:r>
          </a:p>
          <a:p>
            <a:pPr marL="1143000" lvl="2" indent="-228600">
              <a:lnSpc>
                <a:spcPct val="107000"/>
              </a:lnSpc>
              <a:spcAft>
                <a:spcPts val="0"/>
              </a:spcAft>
              <a:buFont typeface="+mj-lt"/>
              <a:buAutoNum type="romanLcPeriod"/>
            </a:pPr>
            <a:r>
              <a:rPr lang="en-GB" sz="2000" dirty="0">
                <a:effectLst/>
                <a:latin typeface="Calibri" panose="020F0502020204030204" pitchFamily="34" charset="0"/>
                <a:ea typeface="Calibri" panose="020F0502020204030204" pitchFamily="34" charset="0"/>
                <a:cs typeface="Times New Roman" panose="02020603050405020304" pitchFamily="18" charset="0"/>
              </a:rPr>
              <a:t>Role of </a:t>
            </a:r>
            <a:r>
              <a:rPr lang="en-GB" sz="2000" dirty="0" err="1">
                <a:effectLst/>
                <a:latin typeface="Calibri" panose="020F0502020204030204" pitchFamily="34" charset="0"/>
                <a:ea typeface="Calibri" panose="020F0502020204030204" pitchFamily="34" charset="0"/>
                <a:cs typeface="Times New Roman" panose="02020603050405020304" pitchFamily="18" charset="0"/>
              </a:rPr>
              <a:t>Mosa</a:t>
            </a:r>
            <a:r>
              <a:rPr lang="en-GB" sz="2000" dirty="0">
                <a:effectLst/>
                <a:latin typeface="Calibri" panose="020F0502020204030204" pitchFamily="34" charset="0"/>
                <a:ea typeface="Calibri" panose="020F0502020204030204" pitchFamily="34" charset="0"/>
                <a:cs typeface="Times New Roman" panose="02020603050405020304" pitchFamily="18" charset="0"/>
              </a:rPr>
              <a:t> </a:t>
            </a:r>
            <a:r>
              <a:rPr lang="en-GB" sz="2000" dirty="0" err="1">
                <a:effectLst/>
                <a:latin typeface="Calibri" panose="020F0502020204030204" pitchFamily="34" charset="0"/>
                <a:ea typeface="Calibri" panose="020F0502020204030204" pitchFamily="34" charset="0"/>
                <a:cs typeface="Times New Roman" panose="02020603050405020304" pitchFamily="18" charset="0"/>
              </a:rPr>
              <a:t>Laki</a:t>
            </a:r>
            <a:r>
              <a:rPr lang="en-GB" sz="2000" dirty="0">
                <a:effectLst/>
                <a:latin typeface="Calibri" panose="020F0502020204030204" pitchFamily="34" charset="0"/>
                <a:ea typeface="Calibri" panose="020F0502020204030204" pitchFamily="34" charset="0"/>
                <a:cs typeface="Times New Roman" panose="02020603050405020304" pitchFamily="18" charset="0"/>
              </a:rPr>
              <a:t> [</a:t>
            </a:r>
            <a:r>
              <a:rPr lang="en-GB" sz="2000" b="1" dirty="0" err="1">
                <a:effectLst/>
                <a:latin typeface="Calibri" panose="020F0502020204030204" pitchFamily="34" charset="0"/>
                <a:ea typeface="Calibri" panose="020F0502020204030204" pitchFamily="34" charset="0"/>
                <a:cs typeface="Times New Roman" panose="02020603050405020304" pitchFamily="18" charset="0"/>
              </a:rPr>
              <a:t>Maukaro</a:t>
            </a:r>
            <a:r>
              <a:rPr lang="en-GB" sz="2000" dirty="0">
                <a:effectLst/>
                <a:latin typeface="Calibri" panose="020F0502020204030204" pitchFamily="34" charset="0"/>
                <a:ea typeface="Calibri" panose="020F0502020204030204" pitchFamily="34" charset="0"/>
                <a:cs typeface="Times New Roman" panose="02020603050405020304" pitchFamily="18" charset="0"/>
              </a:rPr>
              <a:t>]</a:t>
            </a:r>
          </a:p>
          <a:p>
            <a:pPr lvl="0" algn="just">
              <a:lnSpc>
                <a:spcPct val="107000"/>
              </a:lnSpc>
              <a:spcAft>
                <a:spcPts val="80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12. Conclusion and Recommendation</a:t>
            </a:r>
          </a:p>
        </p:txBody>
      </p:sp>
    </p:spTree>
    <p:extLst>
      <p:ext uri="{BB962C8B-B14F-4D97-AF65-F5344CB8AC3E}">
        <p14:creationId xmlns:p14="http://schemas.microsoft.com/office/powerpoint/2010/main" val="29859307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184</TotalTime>
  <Words>894</Words>
  <Application>Microsoft Office PowerPoint</Application>
  <PresentationFormat>Widescreen</PresentationFormat>
  <Paragraphs>127</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The Role of Regulatory Frameworks in Ensuring the Sustainability of Community-Based Water and Sanitation in Indonesia  Presentation 2:Analytical Framework and Report Outline</vt:lpstr>
      <vt:lpstr>Features of WS Regulation </vt:lpstr>
      <vt:lpstr>Comparative Analysis (Utilities vs CB)</vt:lpstr>
      <vt:lpstr>Final Report: Outline</vt:lpstr>
      <vt:lpstr>Final Report: Outline</vt:lpstr>
      <vt:lpstr>Final Report: Outline</vt:lpstr>
      <vt:lpstr>Final Report: Outline</vt:lpstr>
      <vt:lpstr>Final Report: Outline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Regulatory Frameworks in Ensuring the Sustainability of Community-Based Water and Sanitation in Indonesia  Presentation 2:Analytical Framework and Report Outline</dc:title>
  <dc:creator>Mohamad Mova AlAfghani</dc:creator>
  <cp:lastModifiedBy>Mohamad Mova AlAfghani</cp:lastModifiedBy>
  <cp:revision>9</cp:revision>
  <dcterms:created xsi:type="dcterms:W3CDTF">2015-02-04T09:16:54Z</dcterms:created>
  <dcterms:modified xsi:type="dcterms:W3CDTF">2016-07-18T13:35:26Z</dcterms:modified>
</cp:coreProperties>
</file>