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0" r:id="rId3"/>
    <p:sldId id="257" r:id="rId4"/>
    <p:sldId id="258" r:id="rId5"/>
    <p:sldId id="261" r:id="rId6"/>
    <p:sldId id="259" r:id="rId7"/>
    <p:sldId id="260" r:id="rId8"/>
    <p:sldId id="262" r:id="rId9"/>
    <p:sldId id="263" r:id="rId10"/>
    <p:sldId id="265" r:id="rId11"/>
    <p:sldId id="264" r:id="rId12"/>
    <p:sldId id="266" r:id="rId13"/>
    <p:sldId id="267" r:id="rId14"/>
    <p:sldId id="268" r:id="rId15"/>
    <p:sldId id="269" r:id="rId16"/>
    <p:sldId id="270" r:id="rId17"/>
    <p:sldId id="271" r:id="rId18"/>
    <p:sldId id="283" r:id="rId19"/>
    <p:sldId id="274" r:id="rId20"/>
    <p:sldId id="276" r:id="rId21"/>
    <p:sldId id="277" r:id="rId22"/>
    <p:sldId id="278" r:id="rId23"/>
    <p:sldId id="272" r:id="rId24"/>
    <p:sldId id="279" r:id="rId25"/>
    <p:sldId id="275" r:id="rId26"/>
    <p:sldId id="273" r:id="rId27"/>
    <p:sldId id="285" r:id="rId28"/>
    <p:sldId id="28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66"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DF09542-854C-43C9-A7D0-70C6F6A86F0A}" type="datetimeFigureOut">
              <a:rPr lang="en-GB" smtClean="0"/>
              <a:t>18/07/2016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0B2D8A-A4DE-48C1-B30D-A01B6983C5F5}" type="slidenum">
              <a:rPr lang="en-GB" smtClean="0"/>
              <a:t>‹#›</a:t>
            </a:fld>
            <a:endParaRPr lang="en-GB"/>
          </a:p>
        </p:txBody>
      </p:sp>
    </p:spTree>
    <p:extLst>
      <p:ext uri="{BB962C8B-B14F-4D97-AF65-F5344CB8AC3E}">
        <p14:creationId xmlns:p14="http://schemas.microsoft.com/office/powerpoint/2010/main" val="718720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DF09542-854C-43C9-A7D0-70C6F6A86F0A}" type="datetimeFigureOut">
              <a:rPr lang="en-GB" smtClean="0"/>
              <a:t>18/07/2016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0B2D8A-A4DE-48C1-B30D-A01B6983C5F5}" type="slidenum">
              <a:rPr lang="en-GB" smtClean="0"/>
              <a:t>‹#›</a:t>
            </a:fld>
            <a:endParaRPr lang="en-GB"/>
          </a:p>
        </p:txBody>
      </p:sp>
    </p:spTree>
    <p:extLst>
      <p:ext uri="{BB962C8B-B14F-4D97-AF65-F5344CB8AC3E}">
        <p14:creationId xmlns:p14="http://schemas.microsoft.com/office/powerpoint/2010/main" val="2736436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DF09542-854C-43C9-A7D0-70C6F6A86F0A}" type="datetimeFigureOut">
              <a:rPr lang="en-GB" smtClean="0"/>
              <a:t>18/07/2016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0B2D8A-A4DE-48C1-B30D-A01B6983C5F5}" type="slidenum">
              <a:rPr lang="en-GB" smtClean="0"/>
              <a:t>‹#›</a:t>
            </a:fld>
            <a:endParaRPr lang="en-GB"/>
          </a:p>
        </p:txBody>
      </p:sp>
    </p:spTree>
    <p:extLst>
      <p:ext uri="{BB962C8B-B14F-4D97-AF65-F5344CB8AC3E}">
        <p14:creationId xmlns:p14="http://schemas.microsoft.com/office/powerpoint/2010/main" val="3353159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DF09542-854C-43C9-A7D0-70C6F6A86F0A}" type="datetimeFigureOut">
              <a:rPr lang="en-GB" smtClean="0"/>
              <a:t>18/07/2016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0B2D8A-A4DE-48C1-B30D-A01B6983C5F5}" type="slidenum">
              <a:rPr lang="en-GB" smtClean="0"/>
              <a:t>‹#›</a:t>
            </a:fld>
            <a:endParaRPr lang="en-GB"/>
          </a:p>
        </p:txBody>
      </p:sp>
    </p:spTree>
    <p:extLst>
      <p:ext uri="{BB962C8B-B14F-4D97-AF65-F5344CB8AC3E}">
        <p14:creationId xmlns:p14="http://schemas.microsoft.com/office/powerpoint/2010/main" val="1872156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09542-854C-43C9-A7D0-70C6F6A86F0A}" type="datetimeFigureOut">
              <a:rPr lang="en-GB" smtClean="0"/>
              <a:t>18/07/2016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0B2D8A-A4DE-48C1-B30D-A01B6983C5F5}" type="slidenum">
              <a:rPr lang="en-GB" smtClean="0"/>
              <a:t>‹#›</a:t>
            </a:fld>
            <a:endParaRPr lang="en-GB"/>
          </a:p>
        </p:txBody>
      </p:sp>
    </p:spTree>
    <p:extLst>
      <p:ext uri="{BB962C8B-B14F-4D97-AF65-F5344CB8AC3E}">
        <p14:creationId xmlns:p14="http://schemas.microsoft.com/office/powerpoint/2010/main" val="3881202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DF09542-854C-43C9-A7D0-70C6F6A86F0A}" type="datetimeFigureOut">
              <a:rPr lang="en-GB" smtClean="0"/>
              <a:t>18/07/2016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60B2D8A-A4DE-48C1-B30D-A01B6983C5F5}" type="slidenum">
              <a:rPr lang="en-GB" smtClean="0"/>
              <a:t>‹#›</a:t>
            </a:fld>
            <a:endParaRPr lang="en-GB"/>
          </a:p>
        </p:txBody>
      </p:sp>
    </p:spTree>
    <p:extLst>
      <p:ext uri="{BB962C8B-B14F-4D97-AF65-F5344CB8AC3E}">
        <p14:creationId xmlns:p14="http://schemas.microsoft.com/office/powerpoint/2010/main" val="2053554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DF09542-854C-43C9-A7D0-70C6F6A86F0A}" type="datetimeFigureOut">
              <a:rPr lang="en-GB" smtClean="0"/>
              <a:t>18/07/2016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60B2D8A-A4DE-48C1-B30D-A01B6983C5F5}" type="slidenum">
              <a:rPr lang="en-GB" smtClean="0"/>
              <a:t>‹#›</a:t>
            </a:fld>
            <a:endParaRPr lang="en-GB"/>
          </a:p>
        </p:txBody>
      </p:sp>
    </p:spTree>
    <p:extLst>
      <p:ext uri="{BB962C8B-B14F-4D97-AF65-F5344CB8AC3E}">
        <p14:creationId xmlns:p14="http://schemas.microsoft.com/office/powerpoint/2010/main" val="410008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DF09542-854C-43C9-A7D0-70C6F6A86F0A}" type="datetimeFigureOut">
              <a:rPr lang="en-GB" smtClean="0"/>
              <a:t>18/07/2016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60B2D8A-A4DE-48C1-B30D-A01B6983C5F5}" type="slidenum">
              <a:rPr lang="en-GB" smtClean="0"/>
              <a:t>‹#›</a:t>
            </a:fld>
            <a:endParaRPr lang="en-GB"/>
          </a:p>
        </p:txBody>
      </p:sp>
    </p:spTree>
    <p:extLst>
      <p:ext uri="{BB962C8B-B14F-4D97-AF65-F5344CB8AC3E}">
        <p14:creationId xmlns:p14="http://schemas.microsoft.com/office/powerpoint/2010/main" val="1701916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F09542-854C-43C9-A7D0-70C6F6A86F0A}" type="datetimeFigureOut">
              <a:rPr lang="en-GB" smtClean="0"/>
              <a:t>18/07/2016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60B2D8A-A4DE-48C1-B30D-A01B6983C5F5}" type="slidenum">
              <a:rPr lang="en-GB" smtClean="0"/>
              <a:t>‹#›</a:t>
            </a:fld>
            <a:endParaRPr lang="en-GB"/>
          </a:p>
        </p:txBody>
      </p:sp>
    </p:spTree>
    <p:extLst>
      <p:ext uri="{BB962C8B-B14F-4D97-AF65-F5344CB8AC3E}">
        <p14:creationId xmlns:p14="http://schemas.microsoft.com/office/powerpoint/2010/main" val="207288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F09542-854C-43C9-A7D0-70C6F6A86F0A}" type="datetimeFigureOut">
              <a:rPr lang="en-GB" smtClean="0"/>
              <a:t>18/07/2016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60B2D8A-A4DE-48C1-B30D-A01B6983C5F5}" type="slidenum">
              <a:rPr lang="en-GB" smtClean="0"/>
              <a:t>‹#›</a:t>
            </a:fld>
            <a:endParaRPr lang="en-GB"/>
          </a:p>
        </p:txBody>
      </p:sp>
    </p:spTree>
    <p:extLst>
      <p:ext uri="{BB962C8B-B14F-4D97-AF65-F5344CB8AC3E}">
        <p14:creationId xmlns:p14="http://schemas.microsoft.com/office/powerpoint/2010/main" val="3544955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F09542-854C-43C9-A7D0-70C6F6A86F0A}" type="datetimeFigureOut">
              <a:rPr lang="en-GB" smtClean="0"/>
              <a:t>18/07/2016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60B2D8A-A4DE-48C1-B30D-A01B6983C5F5}" type="slidenum">
              <a:rPr lang="en-GB" smtClean="0"/>
              <a:t>‹#›</a:t>
            </a:fld>
            <a:endParaRPr lang="en-GB"/>
          </a:p>
        </p:txBody>
      </p:sp>
    </p:spTree>
    <p:extLst>
      <p:ext uri="{BB962C8B-B14F-4D97-AF65-F5344CB8AC3E}">
        <p14:creationId xmlns:p14="http://schemas.microsoft.com/office/powerpoint/2010/main" val="2439381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F09542-854C-43C9-A7D0-70C6F6A86F0A}" type="datetimeFigureOut">
              <a:rPr lang="en-GB" smtClean="0"/>
              <a:t>18/07/2016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0B2D8A-A4DE-48C1-B30D-A01B6983C5F5}" type="slidenum">
              <a:rPr lang="en-GB" smtClean="0"/>
              <a:t>‹#›</a:t>
            </a:fld>
            <a:endParaRPr lang="en-GB"/>
          </a:p>
        </p:txBody>
      </p:sp>
    </p:spTree>
    <p:extLst>
      <p:ext uri="{BB962C8B-B14F-4D97-AF65-F5344CB8AC3E}">
        <p14:creationId xmlns:p14="http://schemas.microsoft.com/office/powerpoint/2010/main" val="1649569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870252"/>
            <a:ext cx="9144000" cy="1572960"/>
          </a:xfrm>
        </p:spPr>
        <p:txBody>
          <a:bodyPr>
            <a:normAutofit fontScale="90000"/>
          </a:bodyPr>
          <a:lstStyle/>
          <a:p>
            <a:r>
              <a:rPr lang="en-GB" sz="4000" b="1" dirty="0"/>
              <a:t>The Role of Regulatory Frameworks in Ensuring the Sustainability of Community-Based Water and Sanitation in Indonesia</a:t>
            </a:r>
            <a:br>
              <a:rPr lang="en-GB" sz="4000" b="1" dirty="0"/>
            </a:br>
            <a:br>
              <a:rPr lang="en-GB" sz="4000" b="1" dirty="0"/>
            </a:br>
            <a:r>
              <a:rPr lang="en-GB" sz="4000" b="1" dirty="0"/>
              <a:t>Presentation 1</a:t>
            </a:r>
          </a:p>
        </p:txBody>
      </p:sp>
      <p:sp>
        <p:nvSpPr>
          <p:cNvPr id="3" name="Subtitle 2"/>
          <p:cNvSpPr>
            <a:spLocks noGrp="1"/>
          </p:cNvSpPr>
          <p:nvPr>
            <p:ph type="subTitle" idx="1"/>
          </p:nvPr>
        </p:nvSpPr>
        <p:spPr>
          <a:xfrm>
            <a:off x="1524000" y="4658106"/>
            <a:ext cx="9144000" cy="1655762"/>
          </a:xfrm>
        </p:spPr>
        <p:txBody>
          <a:bodyPr/>
          <a:lstStyle/>
          <a:p>
            <a:r>
              <a:rPr lang="en-GB" dirty="0"/>
              <a:t>Mohamad Mova Al’Afghani</a:t>
            </a:r>
          </a:p>
          <a:p>
            <a:r>
              <a:rPr lang="en-GB" dirty="0" err="1"/>
              <a:t>Center</a:t>
            </a:r>
            <a:r>
              <a:rPr lang="en-GB" dirty="0"/>
              <a:t> for Regulation, Policy and Governance (CRPG)</a:t>
            </a:r>
          </a:p>
          <a:p>
            <a:r>
              <a:rPr lang="en-GB" dirty="0"/>
              <a:t>CRPG Workshop, Novotel Resort Hotel, Bogor, February 8</a:t>
            </a:r>
            <a:r>
              <a:rPr lang="en-GB" baseline="30000" dirty="0"/>
              <a:t>th</a:t>
            </a:r>
            <a:r>
              <a:rPr lang="en-GB" dirty="0"/>
              <a:t>, 2015</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8530" y="419332"/>
            <a:ext cx="2036517" cy="1221911"/>
          </a:xfrm>
          <a:prstGeom prst="rect">
            <a:avLst/>
          </a:prstGeom>
        </p:spPr>
      </p:pic>
    </p:spTree>
    <p:extLst>
      <p:ext uri="{BB962C8B-B14F-4D97-AF65-F5344CB8AC3E}">
        <p14:creationId xmlns:p14="http://schemas.microsoft.com/office/powerpoint/2010/main" val="3755710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Research Sites</a:t>
            </a:r>
          </a:p>
        </p:txBody>
      </p:sp>
      <p:sp>
        <p:nvSpPr>
          <p:cNvPr id="3" name="Content Placeholder 2"/>
          <p:cNvSpPr>
            <a:spLocks noGrp="1"/>
          </p:cNvSpPr>
          <p:nvPr>
            <p:ph idx="1"/>
          </p:nvPr>
        </p:nvSpPr>
        <p:spPr/>
        <p:txBody>
          <a:bodyPr/>
          <a:lstStyle/>
          <a:p>
            <a:endParaRPr lang="en-GB" dirty="0"/>
          </a:p>
          <a:p>
            <a:endParaRPr lang="en-GB" dirty="0"/>
          </a:p>
          <a:p>
            <a:r>
              <a:rPr lang="en-GB" dirty="0"/>
              <a:t>East Nusa Tenggara: </a:t>
            </a:r>
            <a:r>
              <a:rPr lang="en-GB" dirty="0" err="1"/>
              <a:t>Pulau</a:t>
            </a:r>
            <a:r>
              <a:rPr lang="en-GB" dirty="0"/>
              <a:t> </a:t>
            </a:r>
            <a:r>
              <a:rPr lang="en-GB" dirty="0" err="1"/>
              <a:t>Ende</a:t>
            </a:r>
            <a:r>
              <a:rPr lang="en-GB" dirty="0"/>
              <a:t>, </a:t>
            </a:r>
            <a:r>
              <a:rPr lang="en-GB" dirty="0" err="1"/>
              <a:t>Maukaro</a:t>
            </a:r>
            <a:r>
              <a:rPr lang="en-GB" dirty="0"/>
              <a:t> Districts, City of </a:t>
            </a:r>
            <a:r>
              <a:rPr lang="en-GB" dirty="0" err="1"/>
              <a:t>Ende</a:t>
            </a:r>
            <a:r>
              <a:rPr lang="en-GB" dirty="0"/>
              <a:t>, </a:t>
            </a:r>
            <a:r>
              <a:rPr lang="en-GB" dirty="0" err="1"/>
              <a:t>Kupang</a:t>
            </a:r>
            <a:endParaRPr lang="en-GB" dirty="0"/>
          </a:p>
          <a:p>
            <a:r>
              <a:rPr lang="en-GB" dirty="0"/>
              <a:t>Eastern Java: </a:t>
            </a:r>
            <a:r>
              <a:rPr lang="en-GB" dirty="0" err="1"/>
              <a:t>Lamongan</a:t>
            </a:r>
            <a:r>
              <a:rPr lang="en-GB" dirty="0"/>
              <a:t>, </a:t>
            </a:r>
            <a:r>
              <a:rPr lang="en-GB" dirty="0" err="1"/>
              <a:t>Kemlagi</a:t>
            </a:r>
            <a:r>
              <a:rPr lang="en-GB" dirty="0"/>
              <a:t> </a:t>
            </a:r>
            <a:r>
              <a:rPr lang="en-GB" dirty="0" err="1"/>
              <a:t>Lor</a:t>
            </a:r>
            <a:r>
              <a:rPr lang="en-GB" dirty="0"/>
              <a:t>, Surabaya</a:t>
            </a:r>
          </a:p>
        </p:txBody>
      </p:sp>
    </p:spTree>
    <p:extLst>
      <p:ext uri="{BB962C8B-B14F-4D97-AF65-F5344CB8AC3E}">
        <p14:creationId xmlns:p14="http://schemas.microsoft.com/office/powerpoint/2010/main" val="191049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1407" y="1468191"/>
            <a:ext cx="5179740" cy="3833008"/>
          </a:xfrm>
        </p:spPr>
      </p:pic>
      <p:sp>
        <p:nvSpPr>
          <p:cNvPr id="5" name="Title 4"/>
          <p:cNvSpPr>
            <a:spLocks noGrp="1"/>
          </p:cNvSpPr>
          <p:nvPr>
            <p:ph type="title"/>
          </p:nvPr>
        </p:nvSpPr>
        <p:spPr>
          <a:xfrm>
            <a:off x="838200" y="365126"/>
            <a:ext cx="10515600" cy="600790"/>
          </a:xfrm>
        </p:spPr>
        <p:txBody>
          <a:bodyPr>
            <a:normAutofit fontScale="90000"/>
          </a:bodyPr>
          <a:lstStyle/>
          <a:p>
            <a:pPr algn="ctr"/>
            <a:r>
              <a:rPr lang="en-GB" dirty="0" err="1"/>
              <a:t>Pulau</a:t>
            </a:r>
            <a:r>
              <a:rPr lang="en-GB" dirty="0"/>
              <a:t> </a:t>
            </a:r>
            <a:r>
              <a:rPr lang="en-GB" dirty="0" err="1"/>
              <a:t>Ende</a:t>
            </a:r>
            <a:endParaRPr lang="en-GB"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444" y="1468191"/>
            <a:ext cx="5338829" cy="3833008"/>
          </a:xfrm>
          <a:prstGeom prst="rect">
            <a:avLst/>
          </a:prstGeom>
        </p:spPr>
      </p:pic>
    </p:spTree>
    <p:extLst>
      <p:ext uri="{BB962C8B-B14F-4D97-AF65-F5344CB8AC3E}">
        <p14:creationId xmlns:p14="http://schemas.microsoft.com/office/powerpoint/2010/main" val="4120431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32610"/>
          </a:xfrm>
        </p:spPr>
        <p:txBody>
          <a:bodyPr/>
          <a:lstStyle/>
          <a:p>
            <a:pPr algn="ctr"/>
            <a:r>
              <a:rPr lang="en-GB" dirty="0" err="1"/>
              <a:t>Pulau</a:t>
            </a:r>
            <a:r>
              <a:rPr lang="en-GB" dirty="0"/>
              <a:t> </a:t>
            </a:r>
            <a:r>
              <a:rPr lang="en-GB" dirty="0" err="1"/>
              <a:t>Ende</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18316" y="1403799"/>
            <a:ext cx="4239296" cy="436593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9821" y="1687132"/>
            <a:ext cx="4864385" cy="3599645"/>
          </a:xfrm>
          <a:prstGeom prst="rect">
            <a:avLst/>
          </a:prstGeom>
        </p:spPr>
      </p:pic>
    </p:spTree>
    <p:extLst>
      <p:ext uri="{BB962C8B-B14F-4D97-AF65-F5344CB8AC3E}">
        <p14:creationId xmlns:p14="http://schemas.microsoft.com/office/powerpoint/2010/main" val="1871730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06852"/>
          </a:xfrm>
        </p:spPr>
        <p:txBody>
          <a:bodyPr/>
          <a:lstStyle/>
          <a:p>
            <a:pPr algn="ctr"/>
            <a:r>
              <a:rPr lang="en-GB" dirty="0" err="1"/>
              <a:t>Pulau</a:t>
            </a:r>
            <a:r>
              <a:rPr lang="en-GB" dirty="0"/>
              <a:t> </a:t>
            </a:r>
            <a:r>
              <a:rPr lang="en-GB" dirty="0" err="1"/>
              <a:t>Ende</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5055" y="1171978"/>
            <a:ext cx="5892084" cy="3928056"/>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917146" y="2093086"/>
            <a:ext cx="5526647" cy="3684431"/>
          </a:xfrm>
          <a:prstGeom prst="rect">
            <a:avLst/>
          </a:prstGeom>
        </p:spPr>
      </p:pic>
    </p:spTree>
    <p:extLst>
      <p:ext uri="{BB962C8B-B14F-4D97-AF65-F5344CB8AC3E}">
        <p14:creationId xmlns:p14="http://schemas.microsoft.com/office/powerpoint/2010/main" val="1982670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err="1"/>
              <a:t>Pulau</a:t>
            </a:r>
            <a:r>
              <a:rPr lang="en-GB" dirty="0"/>
              <a:t> </a:t>
            </a:r>
            <a:r>
              <a:rPr lang="en-GB" dirty="0" err="1"/>
              <a:t>Ende</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5814" y="1593806"/>
            <a:ext cx="5880186" cy="43513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080083" y="2387770"/>
            <a:ext cx="4763779" cy="3175852"/>
          </a:xfrm>
          <a:prstGeom prst="rect">
            <a:avLst/>
          </a:prstGeom>
        </p:spPr>
      </p:pic>
    </p:spTree>
    <p:extLst>
      <p:ext uri="{BB962C8B-B14F-4D97-AF65-F5344CB8AC3E}">
        <p14:creationId xmlns:p14="http://schemas.microsoft.com/office/powerpoint/2010/main" val="774917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32610"/>
          </a:xfrm>
        </p:spPr>
        <p:txBody>
          <a:bodyPr/>
          <a:lstStyle/>
          <a:p>
            <a:pPr algn="ctr"/>
            <a:r>
              <a:rPr lang="en-GB" dirty="0" err="1"/>
              <a:t>Pulau</a:t>
            </a:r>
            <a:r>
              <a:rPr lang="en-GB" dirty="0"/>
              <a:t> </a:t>
            </a:r>
            <a:r>
              <a:rPr lang="en-GB" dirty="0" err="1"/>
              <a:t>Ende</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55907" y="1825625"/>
            <a:ext cx="5880186" cy="4351338"/>
          </a:xfrm>
        </p:spPr>
      </p:pic>
    </p:spTree>
    <p:extLst>
      <p:ext uri="{BB962C8B-B14F-4D97-AF65-F5344CB8AC3E}">
        <p14:creationId xmlns:p14="http://schemas.microsoft.com/office/powerpoint/2010/main" val="1939696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64024"/>
          </a:xfrm>
        </p:spPr>
        <p:txBody>
          <a:bodyPr>
            <a:normAutofit fontScale="90000"/>
          </a:bodyPr>
          <a:lstStyle/>
          <a:p>
            <a:pPr algn="ctr"/>
            <a:r>
              <a:rPr lang="en-GB" dirty="0" err="1"/>
              <a:t>Pulau</a:t>
            </a:r>
            <a:r>
              <a:rPr lang="en-GB" dirty="0"/>
              <a:t> </a:t>
            </a:r>
            <a:r>
              <a:rPr lang="en-GB" dirty="0" err="1"/>
              <a:t>Ende</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2060" y="1263630"/>
            <a:ext cx="5689043" cy="4209892"/>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1706" y="1263629"/>
            <a:ext cx="5820063" cy="4306846"/>
          </a:xfrm>
          <a:prstGeom prst="rect">
            <a:avLst/>
          </a:prstGeom>
        </p:spPr>
      </p:pic>
    </p:spTree>
    <p:extLst>
      <p:ext uri="{BB962C8B-B14F-4D97-AF65-F5344CB8AC3E}">
        <p14:creationId xmlns:p14="http://schemas.microsoft.com/office/powerpoint/2010/main" val="1072825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03821"/>
          </a:xfrm>
        </p:spPr>
        <p:txBody>
          <a:bodyPr/>
          <a:lstStyle/>
          <a:p>
            <a:pPr algn="ctr"/>
            <a:r>
              <a:rPr lang="en-GB" dirty="0" err="1"/>
              <a:t>Pulau</a:t>
            </a:r>
            <a:r>
              <a:rPr lang="en-GB" dirty="0"/>
              <a:t> </a:t>
            </a:r>
            <a:r>
              <a:rPr lang="en-GB" dirty="0" err="1"/>
              <a:t>Ende</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7548" y="1068946"/>
            <a:ext cx="4437990" cy="328411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6652" y="1068946"/>
            <a:ext cx="4846981" cy="358676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3969" y="3168201"/>
            <a:ext cx="4684242" cy="3466339"/>
          </a:xfrm>
          <a:prstGeom prst="rect">
            <a:avLst/>
          </a:prstGeom>
        </p:spPr>
      </p:pic>
    </p:spTree>
    <p:extLst>
      <p:ext uri="{BB962C8B-B14F-4D97-AF65-F5344CB8AC3E}">
        <p14:creationId xmlns:p14="http://schemas.microsoft.com/office/powerpoint/2010/main" val="1072382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Findings at </a:t>
            </a:r>
            <a:r>
              <a:rPr lang="en-GB" dirty="0" err="1"/>
              <a:t>Pulau</a:t>
            </a:r>
            <a:r>
              <a:rPr lang="en-GB" dirty="0"/>
              <a:t> </a:t>
            </a:r>
            <a:r>
              <a:rPr lang="en-GB" dirty="0" err="1"/>
              <a:t>Ende</a:t>
            </a:r>
            <a:endParaRPr lang="id-ID" dirty="0"/>
          </a:p>
        </p:txBody>
      </p:sp>
      <p:sp>
        <p:nvSpPr>
          <p:cNvPr id="3" name="Content Placeholder 2"/>
          <p:cNvSpPr>
            <a:spLocks noGrp="1"/>
          </p:cNvSpPr>
          <p:nvPr>
            <p:ph idx="1"/>
          </p:nvPr>
        </p:nvSpPr>
        <p:spPr/>
        <p:txBody>
          <a:bodyPr>
            <a:normAutofit/>
          </a:bodyPr>
          <a:lstStyle/>
          <a:p>
            <a:r>
              <a:rPr lang="en-GB" dirty="0"/>
              <a:t>Rainwater cisterns cannot accommodate the needs during long droughts</a:t>
            </a:r>
            <a:endParaRPr lang="id-ID" dirty="0"/>
          </a:p>
          <a:p>
            <a:r>
              <a:rPr lang="en-GB" dirty="0"/>
              <a:t>Rusty roofs turns rainwater into reddish, several village communities no loner used rainwater for drinking.  </a:t>
            </a:r>
            <a:endParaRPr lang="id-ID" dirty="0"/>
          </a:p>
          <a:p>
            <a:r>
              <a:rPr lang="en-GB" dirty="0"/>
              <a:t>10 wells in two villages have been contaminated with e-coli  </a:t>
            </a:r>
            <a:endParaRPr lang="id-ID" dirty="0"/>
          </a:p>
          <a:p>
            <a:r>
              <a:rPr lang="en-GB" dirty="0"/>
              <a:t>Households waste are being channelled to the beach</a:t>
            </a:r>
            <a:endParaRPr lang="id-ID" dirty="0"/>
          </a:p>
          <a:p>
            <a:r>
              <a:rPr lang="en-GB" dirty="0"/>
              <a:t>The number of latrines have decreased (due to </a:t>
            </a:r>
            <a:r>
              <a:rPr lang="en-GB" dirty="0" err="1"/>
              <a:t>abration</a:t>
            </a:r>
            <a:r>
              <a:rPr lang="en-GB" dirty="0"/>
              <a:t>) and there is a tendency of increase in ODF behaviour</a:t>
            </a:r>
            <a:endParaRPr lang="id-ID" dirty="0"/>
          </a:p>
          <a:p>
            <a:endParaRPr lang="id-ID" dirty="0"/>
          </a:p>
          <a:p>
            <a:pPr marL="114300" indent="0">
              <a:buNone/>
            </a:pPr>
            <a:endParaRPr lang="id-ID" dirty="0"/>
          </a:p>
        </p:txBody>
      </p:sp>
      <p:pic>
        <p:nvPicPr>
          <p:cNvPr id="4"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35750">
            <a:off x="8910172" y="14253"/>
            <a:ext cx="1475641" cy="1985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D:\AIRAA-RESEARCH\field research\foto_dll\PANO_20141108_1618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5372772"/>
            <a:ext cx="9144000" cy="1485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5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19731"/>
          </a:xfrm>
        </p:spPr>
        <p:txBody>
          <a:bodyPr/>
          <a:lstStyle/>
          <a:p>
            <a:pPr algn="ctr"/>
            <a:r>
              <a:rPr lang="en-GB" dirty="0" err="1"/>
              <a:t>Maukaro</a:t>
            </a:r>
            <a:endParaRPr lang="en-GB" dirty="0"/>
          </a:p>
        </p:txBody>
      </p:sp>
      <p:pic>
        <p:nvPicPr>
          <p:cNvPr id="4" name="Content Placeholder 3"/>
          <p:cNvPicPr>
            <a:picLocks noGrp="1" noChangeAspect="1"/>
          </p:cNvPicPr>
          <p:nvPr>
            <p:ph idx="1"/>
          </p:nvPr>
        </p:nvPicPr>
        <p:blipFill>
          <a:blip r:embed="rId2"/>
          <a:stretch>
            <a:fillRect/>
          </a:stretch>
        </p:blipFill>
        <p:spPr>
          <a:xfrm>
            <a:off x="359167" y="1531973"/>
            <a:ext cx="5736833" cy="4243184"/>
          </a:xfrm>
          <a:prstGeom prst="rect">
            <a:avLst/>
          </a:prstGeom>
        </p:spPr>
      </p:pic>
      <p:pic>
        <p:nvPicPr>
          <p:cNvPr id="5" name="Picture 4"/>
          <p:cNvPicPr>
            <a:picLocks noChangeAspect="1"/>
          </p:cNvPicPr>
          <p:nvPr/>
        </p:nvPicPr>
        <p:blipFill>
          <a:blip r:embed="rId3"/>
          <a:stretch>
            <a:fillRect/>
          </a:stretch>
        </p:blipFill>
        <p:spPr>
          <a:xfrm>
            <a:off x="6268080" y="1531973"/>
            <a:ext cx="5730737" cy="4243184"/>
          </a:xfrm>
          <a:prstGeom prst="rect">
            <a:avLst/>
          </a:prstGeom>
        </p:spPr>
      </p:pic>
    </p:spTree>
    <p:extLst>
      <p:ext uri="{BB962C8B-B14F-4D97-AF65-F5344CB8AC3E}">
        <p14:creationId xmlns:p14="http://schemas.microsoft.com/office/powerpoint/2010/main" val="408734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63639"/>
            <a:ext cx="10515600" cy="5713324"/>
          </a:xfrm>
        </p:spPr>
        <p:txBody>
          <a:bodyPr/>
          <a:lstStyle/>
          <a:p>
            <a:endParaRPr lang="en-GB" dirty="0"/>
          </a:p>
          <a:p>
            <a:pPr marL="0" indent="0" algn="ctr">
              <a:buNone/>
            </a:pPr>
            <a:r>
              <a:rPr lang="en-GB" dirty="0"/>
              <a:t>Introduction</a:t>
            </a:r>
          </a:p>
          <a:p>
            <a:pPr marL="0" indent="0" algn="ctr">
              <a:buNone/>
            </a:pPr>
            <a:endParaRPr lang="en-GB" dirty="0"/>
          </a:p>
          <a:p>
            <a:r>
              <a:rPr lang="en-GB" dirty="0" err="1"/>
              <a:t>Problematique</a:t>
            </a:r>
            <a:endParaRPr lang="en-GB" dirty="0"/>
          </a:p>
          <a:p>
            <a:r>
              <a:rPr lang="en-GB" dirty="0"/>
              <a:t>Research question</a:t>
            </a:r>
          </a:p>
          <a:p>
            <a:r>
              <a:rPr lang="en-GB" dirty="0"/>
              <a:t>Clarification of concepts</a:t>
            </a:r>
          </a:p>
          <a:p>
            <a:r>
              <a:rPr lang="en-GB" dirty="0"/>
              <a:t>Methodology</a:t>
            </a:r>
          </a:p>
          <a:p>
            <a:r>
              <a:rPr lang="en-GB" dirty="0"/>
              <a:t>Field Study Justifications</a:t>
            </a:r>
          </a:p>
          <a:p>
            <a:r>
              <a:rPr lang="en-GB" dirty="0"/>
              <a:t>Research Sites</a:t>
            </a:r>
          </a:p>
          <a:p>
            <a:r>
              <a:rPr lang="en-GB" dirty="0"/>
              <a:t>Conclusions</a:t>
            </a:r>
          </a:p>
          <a:p>
            <a:endParaRPr lang="en-GB" dirty="0"/>
          </a:p>
        </p:txBody>
      </p:sp>
    </p:spTree>
    <p:extLst>
      <p:ext uri="{BB962C8B-B14F-4D97-AF65-F5344CB8AC3E}">
        <p14:creationId xmlns:p14="http://schemas.microsoft.com/office/powerpoint/2010/main" val="1859683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err="1"/>
              <a:t>Maukaro</a:t>
            </a:r>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1555" y="1690688"/>
            <a:ext cx="5352245" cy="396066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690688"/>
            <a:ext cx="5181552" cy="3834349"/>
          </a:xfrm>
          <a:prstGeom prst="rect">
            <a:avLst/>
          </a:prstGeom>
        </p:spPr>
      </p:pic>
    </p:spTree>
    <p:extLst>
      <p:ext uri="{BB962C8B-B14F-4D97-AF65-F5344CB8AC3E}">
        <p14:creationId xmlns:p14="http://schemas.microsoft.com/office/powerpoint/2010/main" val="20398509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55337"/>
          </a:xfrm>
        </p:spPr>
        <p:txBody>
          <a:bodyPr/>
          <a:lstStyle/>
          <a:p>
            <a:pPr algn="ctr"/>
            <a:r>
              <a:rPr lang="en-GB" dirty="0" err="1"/>
              <a:t>Maukaro</a:t>
            </a:r>
            <a:endParaRPr lang="en-GB" dirty="0"/>
          </a:p>
        </p:txBody>
      </p:sp>
      <p:sp>
        <p:nvSpPr>
          <p:cNvPr id="3" name="Content Placeholder 2"/>
          <p:cNvSpPr>
            <a:spLocks noGrp="1"/>
          </p:cNvSpPr>
          <p:nvPr>
            <p:ph idx="1"/>
          </p:nvPr>
        </p:nvSpPr>
        <p:spPr>
          <a:xfrm>
            <a:off x="838200" y="1390918"/>
            <a:ext cx="10515600" cy="4786045"/>
          </a:xfrm>
        </p:spPr>
        <p:txBody>
          <a:bodyPr/>
          <a:lstStyle/>
          <a:p>
            <a:pPr marL="0" indent="0">
              <a:buNone/>
            </a:pP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390918"/>
            <a:ext cx="5151548" cy="381214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9748" y="1390918"/>
            <a:ext cx="6260815" cy="4633003"/>
          </a:xfrm>
          <a:prstGeom prst="rect">
            <a:avLst/>
          </a:prstGeom>
        </p:spPr>
      </p:pic>
    </p:spTree>
    <p:extLst>
      <p:ext uri="{BB962C8B-B14F-4D97-AF65-F5344CB8AC3E}">
        <p14:creationId xmlns:p14="http://schemas.microsoft.com/office/powerpoint/2010/main" val="31803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65185"/>
          </a:xfrm>
        </p:spPr>
        <p:txBody>
          <a:bodyPr>
            <a:normAutofit fontScale="90000"/>
          </a:bodyPr>
          <a:lstStyle/>
          <a:p>
            <a:pPr algn="ctr"/>
            <a:r>
              <a:rPr lang="en-GB" dirty="0" err="1"/>
              <a:t>Maukaro</a:t>
            </a:r>
            <a:endParaRPr lang="en-GB" dirty="0"/>
          </a:p>
        </p:txBody>
      </p:sp>
      <p:sp>
        <p:nvSpPr>
          <p:cNvPr id="3" name="Content Placeholder 2"/>
          <p:cNvSpPr>
            <a:spLocks noGrp="1"/>
          </p:cNvSpPr>
          <p:nvPr>
            <p:ph idx="1"/>
          </p:nvPr>
        </p:nvSpPr>
        <p:spPr>
          <a:xfrm>
            <a:off x="838200" y="1030310"/>
            <a:ext cx="10515600" cy="5146653"/>
          </a:xfrm>
        </p:spPr>
        <p:txBody>
          <a:bodyPr/>
          <a:lstStyle/>
          <a:p>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199" y="1030310"/>
            <a:ext cx="3811073" cy="515009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9272" y="1030310"/>
            <a:ext cx="6810780" cy="5039978"/>
          </a:xfrm>
          <a:prstGeom prst="rect">
            <a:avLst/>
          </a:prstGeom>
        </p:spPr>
      </p:pic>
    </p:spTree>
    <p:extLst>
      <p:ext uri="{BB962C8B-B14F-4D97-AF65-F5344CB8AC3E}">
        <p14:creationId xmlns:p14="http://schemas.microsoft.com/office/powerpoint/2010/main" val="546062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19731"/>
          </a:xfrm>
        </p:spPr>
        <p:txBody>
          <a:bodyPr/>
          <a:lstStyle/>
          <a:p>
            <a:pPr algn="ctr"/>
            <a:r>
              <a:rPr lang="en-GB" dirty="0" err="1"/>
              <a:t>Maukaro</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810250" y="1313377"/>
            <a:ext cx="6381750" cy="478631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313377"/>
            <a:ext cx="5830663" cy="4314691"/>
          </a:xfrm>
          <a:prstGeom prst="rect">
            <a:avLst/>
          </a:prstGeom>
        </p:spPr>
      </p:pic>
    </p:spTree>
    <p:extLst>
      <p:ext uri="{BB962C8B-B14F-4D97-AF65-F5344CB8AC3E}">
        <p14:creationId xmlns:p14="http://schemas.microsoft.com/office/powerpoint/2010/main" val="582965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29579"/>
          </a:xfrm>
        </p:spPr>
        <p:txBody>
          <a:bodyPr/>
          <a:lstStyle/>
          <a:p>
            <a:pPr algn="ctr"/>
            <a:r>
              <a:rPr lang="en-GB" dirty="0" err="1"/>
              <a:t>Lamongan</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965673" y="1429554"/>
            <a:ext cx="5849253" cy="435133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910" y="1429554"/>
            <a:ext cx="5880187" cy="4351338"/>
          </a:xfrm>
          <a:prstGeom prst="rect">
            <a:avLst/>
          </a:prstGeom>
        </p:spPr>
      </p:pic>
    </p:spTree>
    <p:extLst>
      <p:ext uri="{BB962C8B-B14F-4D97-AF65-F5344CB8AC3E}">
        <p14:creationId xmlns:p14="http://schemas.microsoft.com/office/powerpoint/2010/main" val="29725666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36396"/>
          </a:xfrm>
        </p:spPr>
        <p:txBody>
          <a:bodyPr>
            <a:normAutofit fontScale="90000"/>
          </a:bodyPr>
          <a:lstStyle/>
          <a:p>
            <a:pPr algn="ctr"/>
            <a:r>
              <a:rPr lang="en-GB" dirty="0" err="1"/>
              <a:t>Lamongan</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88665" y="1050501"/>
            <a:ext cx="3219990" cy="43513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50501"/>
            <a:ext cx="4288665" cy="5795493"/>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8655" y="1050501"/>
            <a:ext cx="4584607" cy="3392609"/>
          </a:xfrm>
          <a:prstGeom prst="rect">
            <a:avLst/>
          </a:prstGeom>
        </p:spPr>
      </p:pic>
    </p:spTree>
    <p:extLst>
      <p:ext uri="{BB962C8B-B14F-4D97-AF65-F5344CB8AC3E}">
        <p14:creationId xmlns:p14="http://schemas.microsoft.com/office/powerpoint/2010/main" val="3577522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03821"/>
          </a:xfrm>
        </p:spPr>
        <p:txBody>
          <a:bodyPr/>
          <a:lstStyle/>
          <a:p>
            <a:pPr algn="ctr"/>
            <a:r>
              <a:rPr lang="en-GB" dirty="0" err="1"/>
              <a:t>Lamongan</a:t>
            </a:r>
            <a:endParaRPr lang="en-GB" dirty="0"/>
          </a:p>
        </p:txBody>
      </p:sp>
      <p:sp>
        <p:nvSpPr>
          <p:cNvPr id="3" name="Content Placeholder 2"/>
          <p:cNvSpPr>
            <a:spLocks noGrp="1"/>
          </p:cNvSpPr>
          <p:nvPr>
            <p:ph idx="1"/>
          </p:nvPr>
        </p:nvSpPr>
        <p:spPr/>
        <p:txBody>
          <a:bodyPr/>
          <a:lstStyle/>
          <a:p>
            <a:pPr marL="0" indent="0">
              <a:buNone/>
            </a:pP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3427" y="1252792"/>
            <a:ext cx="5346818" cy="403981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252792"/>
            <a:ext cx="5425226" cy="4014667"/>
          </a:xfrm>
          <a:prstGeom prst="rect">
            <a:avLst/>
          </a:prstGeom>
        </p:spPr>
      </p:pic>
    </p:spTree>
    <p:extLst>
      <p:ext uri="{BB962C8B-B14F-4D97-AF65-F5344CB8AC3E}">
        <p14:creationId xmlns:p14="http://schemas.microsoft.com/office/powerpoint/2010/main" val="3022016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Findings at </a:t>
            </a:r>
            <a:r>
              <a:rPr lang="en-GB" dirty="0" err="1"/>
              <a:t>Maukaro</a:t>
            </a:r>
            <a:endParaRPr lang="id-ID" dirty="0"/>
          </a:p>
        </p:txBody>
      </p:sp>
      <p:sp>
        <p:nvSpPr>
          <p:cNvPr id="3" name="Content Placeholder 2"/>
          <p:cNvSpPr>
            <a:spLocks noGrp="1"/>
          </p:cNvSpPr>
          <p:nvPr>
            <p:ph idx="1"/>
          </p:nvPr>
        </p:nvSpPr>
        <p:spPr/>
        <p:txBody>
          <a:bodyPr>
            <a:normAutofit fontScale="92500" lnSpcReduction="20000"/>
          </a:bodyPr>
          <a:lstStyle/>
          <a:p>
            <a:r>
              <a:rPr lang="en-GB" dirty="0"/>
              <a:t>From 4 (four) CBO, only one is still operational (organisationally) </a:t>
            </a:r>
            <a:r>
              <a:rPr lang="id-ID" dirty="0"/>
              <a:t>(</a:t>
            </a:r>
            <a:r>
              <a:rPr lang="en-GB" dirty="0"/>
              <a:t>namely </a:t>
            </a:r>
            <a:r>
              <a:rPr lang="id-ID" dirty="0"/>
              <a:t>BPSAB Koja Aje)</a:t>
            </a:r>
          </a:p>
          <a:p>
            <a:r>
              <a:rPr lang="en-GB" dirty="0"/>
              <a:t>Out of 4 CBOs, 3 CBOs are no longer operational on the second year after the program ends </a:t>
            </a:r>
            <a:endParaRPr lang="id-ID" dirty="0"/>
          </a:p>
          <a:p>
            <a:r>
              <a:rPr lang="en-GB" dirty="0"/>
              <a:t>At, </a:t>
            </a:r>
            <a:r>
              <a:rPr lang="id-ID" dirty="0"/>
              <a:t>BPSAB Ae </a:t>
            </a:r>
            <a:r>
              <a:rPr lang="id-ID" dirty="0" err="1"/>
              <a:t>Puu</a:t>
            </a:r>
            <a:r>
              <a:rPr lang="id-ID" dirty="0"/>
              <a:t> </a:t>
            </a:r>
            <a:r>
              <a:rPr lang="en-GB" dirty="0"/>
              <a:t>out of 26 stand pipes, 10 are no longer functional</a:t>
            </a:r>
            <a:endParaRPr lang="id-ID" dirty="0"/>
          </a:p>
          <a:p>
            <a:r>
              <a:rPr lang="en-GB" dirty="0"/>
              <a:t>At BPSAB </a:t>
            </a:r>
            <a:r>
              <a:rPr lang="en-GB" dirty="0" err="1"/>
              <a:t>Koja</a:t>
            </a:r>
            <a:r>
              <a:rPr lang="en-GB" dirty="0"/>
              <a:t> </a:t>
            </a:r>
            <a:r>
              <a:rPr lang="en-GB" dirty="0" err="1"/>
              <a:t>Kumi</a:t>
            </a:r>
            <a:r>
              <a:rPr lang="en-GB" dirty="0"/>
              <a:t>, out of 27 stand pipes, 19 was broken, although water is still running </a:t>
            </a:r>
            <a:endParaRPr lang="id-ID" dirty="0"/>
          </a:p>
          <a:p>
            <a:r>
              <a:rPr lang="en-GB" dirty="0"/>
              <a:t>Reduction of debit due to long drought  </a:t>
            </a:r>
            <a:endParaRPr lang="id-ID" dirty="0"/>
          </a:p>
          <a:p>
            <a:r>
              <a:rPr lang="en-GB" dirty="0"/>
              <a:t>At </a:t>
            </a:r>
            <a:r>
              <a:rPr lang="id-ID" dirty="0"/>
              <a:t>BPSAB </a:t>
            </a:r>
            <a:r>
              <a:rPr lang="id-ID" dirty="0" err="1"/>
              <a:t>Koja</a:t>
            </a:r>
            <a:r>
              <a:rPr lang="id-ID" dirty="0"/>
              <a:t> </a:t>
            </a:r>
            <a:r>
              <a:rPr lang="id-ID" dirty="0" err="1"/>
              <a:t>Kumi</a:t>
            </a:r>
            <a:r>
              <a:rPr lang="en-GB" dirty="0"/>
              <a:t>, the appreciation towards CBO officers are weak and to some extent this demotivates them</a:t>
            </a:r>
            <a:r>
              <a:rPr lang="id-ID" dirty="0"/>
              <a:t> </a:t>
            </a:r>
            <a:r>
              <a:rPr lang="en-GB" dirty="0"/>
              <a:t> </a:t>
            </a:r>
            <a:endParaRPr lang="id-ID" dirty="0"/>
          </a:p>
          <a:p>
            <a:r>
              <a:rPr lang="en-GB" dirty="0"/>
              <a:t>Lack of incentives for technical persons</a:t>
            </a:r>
            <a:endParaRPr lang="id-ID" dirty="0"/>
          </a:p>
          <a:p>
            <a:r>
              <a:rPr lang="en-GB" dirty="0"/>
              <a:t>There are some (minor) dependencies on external skills and technologies</a:t>
            </a:r>
            <a:endParaRPr lang="id-ID" dirty="0"/>
          </a:p>
          <a:p>
            <a:endParaRPr lang="id-ID" dirty="0"/>
          </a:p>
          <a:p>
            <a:pPr marL="114300" indent="0">
              <a:buNone/>
            </a:pPr>
            <a:endParaRPr lang="id-ID" dirty="0"/>
          </a:p>
          <a:p>
            <a:endParaRPr lang="id-ID" dirty="0"/>
          </a:p>
        </p:txBody>
      </p:sp>
    </p:spTree>
    <p:extLst>
      <p:ext uri="{BB962C8B-B14F-4D97-AF65-F5344CB8AC3E}">
        <p14:creationId xmlns:p14="http://schemas.microsoft.com/office/powerpoint/2010/main" val="3872907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93974"/>
          </a:xfrm>
        </p:spPr>
        <p:txBody>
          <a:bodyPr/>
          <a:lstStyle/>
          <a:p>
            <a:pPr algn="ctr"/>
            <a:r>
              <a:rPr lang="en-GB" dirty="0"/>
              <a:t>Conclusions</a:t>
            </a:r>
          </a:p>
        </p:txBody>
      </p:sp>
      <p:sp>
        <p:nvSpPr>
          <p:cNvPr id="3" name="Content Placeholder 2"/>
          <p:cNvSpPr>
            <a:spLocks noGrp="1"/>
          </p:cNvSpPr>
          <p:nvPr>
            <p:ph idx="1"/>
          </p:nvPr>
        </p:nvSpPr>
        <p:spPr>
          <a:xfrm>
            <a:off x="838200" y="1403797"/>
            <a:ext cx="10515600" cy="4773166"/>
          </a:xfrm>
        </p:spPr>
        <p:txBody>
          <a:bodyPr/>
          <a:lstStyle/>
          <a:p>
            <a:r>
              <a:rPr lang="en-GB" dirty="0"/>
              <a:t>Conceptual: need clarifications on the “sustainability” approach. Sustainability for WS in general or only for CB-</a:t>
            </a:r>
            <a:r>
              <a:rPr lang="en-GB" dirty="0" err="1"/>
              <a:t>Watsan</a:t>
            </a:r>
            <a:r>
              <a:rPr lang="en-GB" dirty="0"/>
              <a:t>?</a:t>
            </a:r>
          </a:p>
          <a:p>
            <a:r>
              <a:rPr lang="en-GB" dirty="0"/>
              <a:t>Limitation/Scope: fieldwork are too focused on rural water supply. Data on rural sanitation are also being gathered but not in the same quantity as rural water supply. However, some of the legal analysis on rural water supply are also applicable to urban </a:t>
            </a:r>
            <a:r>
              <a:rPr lang="en-GB" dirty="0" err="1"/>
              <a:t>watsan</a:t>
            </a:r>
            <a:r>
              <a:rPr lang="en-GB" dirty="0"/>
              <a:t>. (Should this be identified thoroughly and emphasized?)</a:t>
            </a:r>
          </a:p>
          <a:p>
            <a:endParaRPr lang="en-GB" dirty="0"/>
          </a:p>
          <a:p>
            <a:endParaRPr lang="en-GB" dirty="0"/>
          </a:p>
        </p:txBody>
      </p:sp>
    </p:spTree>
    <p:extLst>
      <p:ext uri="{BB962C8B-B14F-4D97-AF65-F5344CB8AC3E}">
        <p14:creationId xmlns:p14="http://schemas.microsoft.com/office/powerpoint/2010/main" val="209428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err="1"/>
              <a:t>Problematique</a:t>
            </a:r>
            <a:endParaRPr lang="en-GB" dirty="0"/>
          </a:p>
        </p:txBody>
      </p:sp>
      <p:sp>
        <p:nvSpPr>
          <p:cNvPr id="3" name="Content Placeholder 2"/>
          <p:cNvSpPr>
            <a:spLocks noGrp="1"/>
          </p:cNvSpPr>
          <p:nvPr>
            <p:ph idx="1"/>
          </p:nvPr>
        </p:nvSpPr>
        <p:spPr/>
        <p:txBody>
          <a:bodyPr>
            <a:normAutofit fontScale="92500" lnSpcReduction="10000"/>
          </a:bodyPr>
          <a:lstStyle/>
          <a:p>
            <a:r>
              <a:rPr lang="en-GB" dirty="0"/>
              <a:t>Sustainable Development Goals (with 100% access) can never be met by relying only on conventional water supply. 60% will be met by improving CB-</a:t>
            </a:r>
            <a:r>
              <a:rPr lang="en-GB" dirty="0" err="1"/>
              <a:t>watsan</a:t>
            </a:r>
            <a:r>
              <a:rPr lang="en-GB" dirty="0"/>
              <a:t> (estimate, further confirmation required)</a:t>
            </a:r>
          </a:p>
          <a:p>
            <a:r>
              <a:rPr lang="en-GB" dirty="0"/>
              <a:t>However, regulatory frameworks are “discriminative”. Discriminatory regulation have implications on financing, privileges, rights, monitoring, evaluation (confirmed by legal analysis, FGDs and interviews)</a:t>
            </a:r>
          </a:p>
          <a:p>
            <a:r>
              <a:rPr lang="en-GB" dirty="0"/>
              <a:t>The rise of Local Regulations in Community-Based (CB) </a:t>
            </a:r>
            <a:r>
              <a:rPr lang="en-GB" dirty="0" err="1"/>
              <a:t>Watsan</a:t>
            </a:r>
            <a:endParaRPr lang="en-GB" dirty="0"/>
          </a:p>
          <a:p>
            <a:r>
              <a:rPr lang="en-GB" dirty="0"/>
              <a:t>Sustainability problem with CB </a:t>
            </a:r>
            <a:r>
              <a:rPr lang="en-GB" dirty="0" err="1"/>
              <a:t>Watsan</a:t>
            </a:r>
            <a:r>
              <a:rPr lang="en-GB" dirty="0"/>
              <a:t> (</a:t>
            </a:r>
            <a:r>
              <a:rPr lang="en-GB" dirty="0" err="1"/>
              <a:t>Litrev</a:t>
            </a:r>
            <a:r>
              <a:rPr lang="en-GB" dirty="0"/>
              <a:t>, FGD and Interviews)</a:t>
            </a:r>
          </a:p>
          <a:p>
            <a:r>
              <a:rPr lang="en-GB" dirty="0"/>
              <a:t>Lack of clarity as to oversight, monitoring, evaluation of CB </a:t>
            </a:r>
            <a:r>
              <a:rPr lang="en-GB" dirty="0" err="1"/>
              <a:t>Watsan</a:t>
            </a:r>
            <a:r>
              <a:rPr lang="en-GB" dirty="0"/>
              <a:t> initiatives</a:t>
            </a:r>
          </a:p>
          <a:p>
            <a:r>
              <a:rPr lang="en-GB" dirty="0"/>
              <a:t>“Conflict” between “community” versus “conventional” water provision</a:t>
            </a:r>
          </a:p>
          <a:p>
            <a:endParaRPr lang="en-GB" dirty="0"/>
          </a:p>
          <a:p>
            <a:endParaRPr lang="en-GB" dirty="0"/>
          </a:p>
        </p:txBody>
      </p:sp>
    </p:spTree>
    <p:extLst>
      <p:ext uri="{BB962C8B-B14F-4D97-AF65-F5344CB8AC3E}">
        <p14:creationId xmlns:p14="http://schemas.microsoft.com/office/powerpoint/2010/main" val="1778600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The Research Question</a:t>
            </a:r>
          </a:p>
        </p:txBody>
      </p:sp>
      <p:sp>
        <p:nvSpPr>
          <p:cNvPr id="3" name="Content Placeholder 2"/>
          <p:cNvSpPr>
            <a:spLocks noGrp="1"/>
          </p:cNvSpPr>
          <p:nvPr>
            <p:ph idx="1"/>
          </p:nvPr>
        </p:nvSpPr>
        <p:spPr/>
        <p:txBody>
          <a:bodyPr/>
          <a:lstStyle/>
          <a:p>
            <a:pPr marL="0" indent="0">
              <a:buNone/>
            </a:pPr>
            <a:endParaRPr lang="en-GB" dirty="0"/>
          </a:p>
          <a:p>
            <a:pPr marL="0" indent="0">
              <a:buNone/>
            </a:pPr>
            <a:endParaRPr lang="en-GB" dirty="0"/>
          </a:p>
          <a:p>
            <a:pPr marL="0" indent="0" algn="ctr">
              <a:buNone/>
            </a:pPr>
            <a:r>
              <a:rPr lang="en-GB" sz="3600" dirty="0"/>
              <a:t>How can regulatory frameworks ensure the sustainability of community based water and sanitation?</a:t>
            </a:r>
          </a:p>
          <a:p>
            <a:pPr marL="0" indent="0">
              <a:buNone/>
            </a:pPr>
            <a:endParaRPr lang="en-GB" dirty="0"/>
          </a:p>
        </p:txBody>
      </p:sp>
    </p:spTree>
    <p:extLst>
      <p:ext uri="{BB962C8B-B14F-4D97-AF65-F5344CB8AC3E}">
        <p14:creationId xmlns:p14="http://schemas.microsoft.com/office/powerpoint/2010/main" val="1067988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Clarification of concepts</a:t>
            </a:r>
          </a:p>
        </p:txBody>
      </p:sp>
      <p:sp>
        <p:nvSpPr>
          <p:cNvPr id="3" name="Content Placeholder 2"/>
          <p:cNvSpPr>
            <a:spLocks noGrp="1"/>
          </p:cNvSpPr>
          <p:nvPr>
            <p:ph idx="1"/>
          </p:nvPr>
        </p:nvSpPr>
        <p:spPr/>
        <p:txBody>
          <a:bodyPr/>
          <a:lstStyle/>
          <a:p>
            <a:pPr marL="0" indent="0" algn="just">
              <a:buNone/>
            </a:pPr>
            <a:r>
              <a:rPr lang="en-GB" b="1" i="1" dirty="0"/>
              <a:t>Regulation</a:t>
            </a:r>
            <a:r>
              <a:rPr lang="en-GB" i="1" dirty="0"/>
              <a:t> is the sustained and focused attempt to alter the behaviour of others according to defined standards or purposes with the intention of producing an identified outcome or outcomes, which may involve mechanism of </a:t>
            </a:r>
            <a:r>
              <a:rPr lang="en-GB" i="1" u="sng" dirty="0"/>
              <a:t>standard-setting</a:t>
            </a:r>
            <a:r>
              <a:rPr lang="en-GB" i="1" dirty="0"/>
              <a:t>, </a:t>
            </a:r>
            <a:r>
              <a:rPr lang="en-GB" i="1" u="sng" dirty="0"/>
              <a:t>information gathering </a:t>
            </a:r>
            <a:r>
              <a:rPr lang="en-GB" i="1" dirty="0"/>
              <a:t>and </a:t>
            </a:r>
            <a:r>
              <a:rPr lang="en-GB" i="1" u="sng" dirty="0"/>
              <a:t>behaviour modification</a:t>
            </a:r>
            <a:r>
              <a:rPr lang="en-GB" i="1" dirty="0"/>
              <a:t> </a:t>
            </a:r>
            <a:r>
              <a:rPr lang="en-GB" dirty="0"/>
              <a:t>(Black)</a:t>
            </a:r>
          </a:p>
        </p:txBody>
      </p:sp>
    </p:spTree>
    <p:extLst>
      <p:ext uri="{BB962C8B-B14F-4D97-AF65-F5344CB8AC3E}">
        <p14:creationId xmlns:p14="http://schemas.microsoft.com/office/powerpoint/2010/main" val="2792968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Clarification of concepts</a:t>
            </a:r>
          </a:p>
        </p:txBody>
      </p:sp>
      <p:sp>
        <p:nvSpPr>
          <p:cNvPr id="3" name="Content Placeholder 2"/>
          <p:cNvSpPr>
            <a:spLocks noGrp="1"/>
          </p:cNvSpPr>
          <p:nvPr>
            <p:ph idx="1"/>
          </p:nvPr>
        </p:nvSpPr>
        <p:spPr>
          <a:xfrm>
            <a:off x="838200" y="1442434"/>
            <a:ext cx="10515600" cy="4734529"/>
          </a:xfrm>
        </p:spPr>
        <p:txBody>
          <a:bodyPr/>
          <a:lstStyle/>
          <a:p>
            <a:pPr marL="0" indent="0" algn="ctr">
              <a:buNone/>
            </a:pPr>
            <a:r>
              <a:rPr lang="en-GB" u="sng" dirty="0"/>
              <a:t>Regulatory frameworks</a:t>
            </a:r>
          </a:p>
          <a:p>
            <a:pPr marL="0" indent="0" algn="just">
              <a:buNone/>
            </a:pPr>
            <a:r>
              <a:rPr lang="en-GB" i="1" dirty="0"/>
              <a:t>anything that is accepted as “binding” by the community or society and aimed at modifying or shaping certain behaviour </a:t>
            </a:r>
          </a:p>
          <a:p>
            <a:pPr marL="0" indent="0">
              <a:buNone/>
            </a:pPr>
            <a:endParaRPr lang="en-GB" i="1" dirty="0"/>
          </a:p>
          <a:p>
            <a:pPr marL="0" indent="0">
              <a:buNone/>
            </a:pPr>
            <a:endParaRPr lang="en-GB" dirty="0"/>
          </a:p>
          <a:p>
            <a:pPr marL="0" indent="0">
              <a:buNone/>
            </a:pPr>
            <a:endParaRPr lang="en-GB" dirty="0"/>
          </a:p>
          <a:p>
            <a:pPr marL="0" indent="0">
              <a:buNone/>
            </a:pPr>
            <a:endParaRPr lang="en-GB" dirty="0"/>
          </a:p>
        </p:txBody>
      </p:sp>
      <p:graphicFrame>
        <p:nvGraphicFramePr>
          <p:cNvPr id="7" name="Table 6"/>
          <p:cNvGraphicFramePr>
            <a:graphicFrameLocks noGrp="1"/>
          </p:cNvGraphicFramePr>
          <p:nvPr>
            <p:extLst>
              <p:ext uri="{D42A27DB-BD31-4B8C-83A1-F6EECF244321}">
                <p14:modId xmlns:p14="http://schemas.microsoft.com/office/powerpoint/2010/main" val="502252218"/>
              </p:ext>
            </p:extLst>
          </p:nvPr>
        </p:nvGraphicFramePr>
        <p:xfrm>
          <a:off x="1658514" y="2974059"/>
          <a:ext cx="8127999" cy="3091063"/>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329314">
                <a:tc rowSpan="2">
                  <a:txBody>
                    <a:bodyPr/>
                    <a:lstStyle/>
                    <a:p>
                      <a:endParaRPr lang="en-GB" dirty="0"/>
                    </a:p>
                    <a:p>
                      <a:r>
                        <a:rPr lang="en-GB" dirty="0"/>
                        <a:t>Formal</a:t>
                      </a:r>
                    </a:p>
                  </a:txBody>
                  <a:tcPr/>
                </a:tc>
                <a:tc>
                  <a:txBody>
                    <a:bodyPr/>
                    <a:lstStyle/>
                    <a:p>
                      <a:r>
                        <a:rPr lang="en-GB" dirty="0"/>
                        <a:t>Public</a:t>
                      </a:r>
                    </a:p>
                  </a:txBody>
                  <a:tcPr/>
                </a:tc>
                <a:tc>
                  <a:txBody>
                    <a:bodyPr/>
                    <a:lstStyle/>
                    <a:p>
                      <a:r>
                        <a:rPr lang="en-GB" dirty="0"/>
                        <a:t>Private</a:t>
                      </a:r>
                    </a:p>
                  </a:txBody>
                  <a:tcPr/>
                </a:tc>
                <a:extLst>
                  <a:ext uri="{0D108BD9-81ED-4DB2-BD59-A6C34878D82A}">
                    <a16:rowId xmlns:a16="http://schemas.microsoft.com/office/drawing/2014/main" val="10000"/>
                  </a:ext>
                </a:extLst>
              </a:tr>
              <a:tr h="1542814">
                <a:tc vMerge="1">
                  <a:txBody>
                    <a:bodyPr/>
                    <a:lstStyle/>
                    <a:p>
                      <a:endParaRPr lang="en-GB" dirty="0"/>
                    </a:p>
                  </a:txBody>
                  <a:tcPr/>
                </a:tc>
                <a:tc>
                  <a:txBody>
                    <a:bodyPr/>
                    <a:lstStyle/>
                    <a:p>
                      <a:r>
                        <a:rPr lang="en-GB" dirty="0"/>
                        <a:t>All sorts of legislations and decrees:</a:t>
                      </a:r>
                      <a:r>
                        <a:rPr lang="en-GB" baseline="0" dirty="0"/>
                        <a:t> laws/acts, government regulation, presidential regulation, regional by-law, </a:t>
                      </a:r>
                      <a:r>
                        <a:rPr lang="en-GB" baseline="0" dirty="0" err="1"/>
                        <a:t>sectoral</a:t>
                      </a:r>
                      <a:r>
                        <a:rPr lang="en-GB" baseline="0" dirty="0"/>
                        <a:t> rules</a:t>
                      </a:r>
                      <a:endParaRPr lang="en-GB" dirty="0"/>
                    </a:p>
                  </a:txBody>
                  <a:tcPr/>
                </a:tc>
                <a:tc>
                  <a:txBody>
                    <a:bodyPr/>
                    <a:lstStyle/>
                    <a:p>
                      <a:r>
                        <a:rPr lang="en-GB" dirty="0" err="1"/>
                        <a:t>MoU</a:t>
                      </a:r>
                      <a:r>
                        <a:rPr lang="en-GB" dirty="0"/>
                        <a:t>, contracts, Articles of Association,</a:t>
                      </a:r>
                      <a:r>
                        <a:rPr lang="en-GB" baseline="0" dirty="0"/>
                        <a:t> agreements, Deeds</a:t>
                      </a:r>
                      <a:endParaRPr lang="en-GB" dirty="0"/>
                    </a:p>
                  </a:txBody>
                  <a:tcPr/>
                </a:tc>
                <a:extLst>
                  <a:ext uri="{0D108BD9-81ED-4DB2-BD59-A6C34878D82A}">
                    <a16:rowId xmlns:a16="http://schemas.microsoft.com/office/drawing/2014/main" val="10001"/>
                  </a:ext>
                </a:extLst>
              </a:tr>
              <a:tr h="987943">
                <a:tc>
                  <a:txBody>
                    <a:bodyPr/>
                    <a:lstStyle/>
                    <a:p>
                      <a:endParaRPr lang="en-GB" dirty="0"/>
                    </a:p>
                    <a:p>
                      <a:r>
                        <a:rPr lang="en-GB" dirty="0"/>
                        <a:t>Informal</a:t>
                      </a:r>
                    </a:p>
                  </a:txBody>
                  <a:tcPr/>
                </a:tc>
                <a:tc gridSpan="2">
                  <a:txBody>
                    <a:bodyPr/>
                    <a:lstStyle/>
                    <a:p>
                      <a:endParaRPr lang="en-GB" dirty="0"/>
                    </a:p>
                    <a:p>
                      <a:pPr algn="ctr"/>
                      <a:r>
                        <a:rPr lang="en-GB" dirty="0" err="1"/>
                        <a:t>Adat</a:t>
                      </a:r>
                      <a:r>
                        <a:rPr lang="en-GB" dirty="0"/>
                        <a:t> (customary)</a:t>
                      </a:r>
                      <a:r>
                        <a:rPr lang="en-GB" baseline="0" dirty="0"/>
                        <a:t> Law</a:t>
                      </a:r>
                      <a:endParaRPr lang="en-GB" dirty="0"/>
                    </a:p>
                  </a:txBody>
                  <a:tcPr/>
                </a:tc>
                <a:tc hMerge="1">
                  <a:txBody>
                    <a:bodyPr/>
                    <a:lstStyle/>
                    <a:p>
                      <a:endParaRPr lang="en-GB"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44882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32610"/>
          </a:xfrm>
        </p:spPr>
        <p:txBody>
          <a:bodyPr/>
          <a:lstStyle/>
          <a:p>
            <a:pPr algn="ctr"/>
            <a:r>
              <a:rPr lang="en-GB" dirty="0"/>
              <a:t>Clarification of concepts</a:t>
            </a:r>
          </a:p>
        </p:txBody>
      </p:sp>
      <p:sp>
        <p:nvSpPr>
          <p:cNvPr id="3" name="Content Placeholder 2"/>
          <p:cNvSpPr>
            <a:spLocks noGrp="1"/>
          </p:cNvSpPr>
          <p:nvPr>
            <p:ph idx="1"/>
          </p:nvPr>
        </p:nvSpPr>
        <p:spPr>
          <a:xfrm>
            <a:off x="838200" y="1197736"/>
            <a:ext cx="10515600" cy="4979227"/>
          </a:xfrm>
        </p:spPr>
        <p:txBody>
          <a:bodyPr/>
          <a:lstStyle/>
          <a:p>
            <a:pPr marL="0" indent="0" algn="ctr">
              <a:buNone/>
            </a:pPr>
            <a:r>
              <a:rPr lang="en-GB" u="sng" dirty="0"/>
              <a:t>Sustainability </a:t>
            </a:r>
          </a:p>
          <a:p>
            <a:pPr marL="0" indent="0" algn="just">
              <a:buNone/>
            </a:pPr>
            <a:r>
              <a:rPr lang="en-GB" dirty="0"/>
              <a:t>We choose not to define but utilize general proxies/indicator commonly used in evaluating CB-</a:t>
            </a:r>
            <a:r>
              <a:rPr lang="en-GB" dirty="0" err="1"/>
              <a:t>Watsan</a:t>
            </a:r>
            <a:r>
              <a:rPr lang="en-GB" dirty="0"/>
              <a:t>: environmental, institutional, technical, financial </a:t>
            </a:r>
          </a:p>
          <a:p>
            <a:pPr marL="0" indent="0" algn="just">
              <a:buNone/>
            </a:pPr>
            <a:r>
              <a:rPr lang="en-GB" dirty="0"/>
              <a:t> </a:t>
            </a:r>
          </a:p>
          <a:p>
            <a:pPr marL="0" indent="0" algn="just">
              <a:buNone/>
            </a:pPr>
            <a:r>
              <a:rPr lang="en-GB" dirty="0">
                <a:solidFill>
                  <a:srgbClr val="FF0000"/>
                </a:solidFill>
              </a:rPr>
              <a:t>But, we have a bit of a problem here. </a:t>
            </a:r>
            <a:r>
              <a:rPr lang="en-GB" dirty="0"/>
              <a:t>Should we talk about the sustainability of CB </a:t>
            </a:r>
            <a:r>
              <a:rPr lang="en-GB" dirty="0" err="1"/>
              <a:t>Watsan</a:t>
            </a:r>
            <a:r>
              <a:rPr lang="en-GB" dirty="0"/>
              <a:t> OR the sustainability of water services in general (both CB and non CB </a:t>
            </a:r>
            <a:r>
              <a:rPr lang="en-GB" dirty="0" err="1"/>
              <a:t>watsan</a:t>
            </a:r>
            <a:r>
              <a:rPr lang="en-GB" dirty="0"/>
              <a:t>)? In other words, should we force CB </a:t>
            </a:r>
            <a:r>
              <a:rPr lang="en-GB" dirty="0" err="1"/>
              <a:t>watsan</a:t>
            </a:r>
            <a:r>
              <a:rPr lang="en-GB" dirty="0"/>
              <a:t> no matter what?</a:t>
            </a:r>
          </a:p>
          <a:p>
            <a:pPr marL="0" indent="0" algn="just">
              <a:buNone/>
            </a:pPr>
            <a:endParaRPr lang="en-GB" dirty="0"/>
          </a:p>
        </p:txBody>
      </p:sp>
    </p:spTree>
    <p:extLst>
      <p:ext uri="{BB962C8B-B14F-4D97-AF65-F5344CB8AC3E}">
        <p14:creationId xmlns:p14="http://schemas.microsoft.com/office/powerpoint/2010/main" val="960954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1247"/>
          </a:xfrm>
        </p:spPr>
        <p:txBody>
          <a:bodyPr/>
          <a:lstStyle/>
          <a:p>
            <a:pPr algn="ctr"/>
            <a:r>
              <a:rPr lang="en-GB" dirty="0"/>
              <a:t>Methodology</a:t>
            </a:r>
          </a:p>
        </p:txBody>
      </p:sp>
      <p:sp>
        <p:nvSpPr>
          <p:cNvPr id="3" name="Content Placeholder 2"/>
          <p:cNvSpPr>
            <a:spLocks noGrp="1"/>
          </p:cNvSpPr>
          <p:nvPr>
            <p:ph idx="1"/>
          </p:nvPr>
        </p:nvSpPr>
        <p:spPr/>
        <p:txBody>
          <a:bodyPr/>
          <a:lstStyle/>
          <a:p>
            <a:pPr marL="0" indent="0">
              <a:buNone/>
            </a:pPr>
            <a:endParaRPr lang="en-GB" dirty="0"/>
          </a:p>
          <a:p>
            <a:pPr marL="0" indent="0">
              <a:buNone/>
            </a:pPr>
            <a:endParaRPr lang="en-GB" dirty="0"/>
          </a:p>
        </p:txBody>
      </p:sp>
      <p:sp>
        <p:nvSpPr>
          <p:cNvPr id="11" name="Rectangle 4"/>
          <p:cNvSpPr>
            <a:spLocks noChangeArrowheads="1"/>
          </p:cNvSpPr>
          <p:nvPr/>
        </p:nvSpPr>
        <p:spPr bwMode="auto">
          <a:xfrm>
            <a:off x="1267170" y="1663614"/>
            <a:ext cx="1650341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graphicFrame>
        <p:nvGraphicFramePr>
          <p:cNvPr id="12" name="Object 11"/>
          <p:cNvGraphicFramePr>
            <a:graphicFrameLocks noChangeAspect="1"/>
          </p:cNvGraphicFramePr>
          <p:nvPr>
            <p:extLst>
              <p:ext uri="{D42A27DB-BD31-4B8C-83A1-F6EECF244321}">
                <p14:modId xmlns:p14="http://schemas.microsoft.com/office/powerpoint/2010/main" val="3561021264"/>
              </p:ext>
            </p:extLst>
          </p:nvPr>
        </p:nvGraphicFramePr>
        <p:xfrm>
          <a:off x="1267170" y="1663614"/>
          <a:ext cx="8615040" cy="2736107"/>
        </p:xfrm>
        <a:graphic>
          <a:graphicData uri="http://schemas.openxmlformats.org/presentationml/2006/ole">
            <mc:AlternateContent xmlns:mc="http://schemas.openxmlformats.org/markup-compatibility/2006">
              <mc:Choice xmlns:v="urn:schemas-microsoft-com:vml" Requires="v">
                <p:oleObj spid="_x0000_s1051" r:id="rId3" imgW="5139134" imgH="1973754" progId="Visio.Drawing.11">
                  <p:embed/>
                </p:oleObj>
              </mc:Choice>
              <mc:Fallback>
                <p:oleObj r:id="rId3" imgW="5139134" imgH="1973754"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7170" y="1663614"/>
                        <a:ext cx="8615040" cy="2736107"/>
                      </a:xfrm>
                      <a:prstGeom prst="rect">
                        <a:avLst/>
                      </a:prstGeom>
                      <a:noFill/>
                    </p:spPr>
                  </p:pic>
                </p:oleObj>
              </mc:Fallback>
            </mc:AlternateContent>
          </a:graphicData>
        </a:graphic>
      </p:graphicFrame>
    </p:spTree>
    <p:extLst>
      <p:ext uri="{BB962C8B-B14F-4D97-AF65-F5344CB8AC3E}">
        <p14:creationId xmlns:p14="http://schemas.microsoft.com/office/powerpoint/2010/main" val="3622492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61399"/>
          </a:xfrm>
        </p:spPr>
        <p:txBody>
          <a:bodyPr/>
          <a:lstStyle/>
          <a:p>
            <a:pPr algn="ctr"/>
            <a:r>
              <a:rPr lang="en-GB" dirty="0"/>
              <a:t>Field Study Justifications (Summary)</a:t>
            </a:r>
          </a:p>
        </p:txBody>
      </p:sp>
      <p:sp>
        <p:nvSpPr>
          <p:cNvPr id="3" name="Content Placeholder 2"/>
          <p:cNvSpPr>
            <a:spLocks noGrp="1"/>
          </p:cNvSpPr>
          <p:nvPr>
            <p:ph idx="1"/>
          </p:nvPr>
        </p:nvSpPr>
        <p:spPr/>
        <p:txBody>
          <a:bodyPr/>
          <a:lstStyle/>
          <a:p>
            <a:pPr marL="0" indent="0">
              <a:buNone/>
            </a:pPr>
            <a:r>
              <a:rPr lang="en-GB" dirty="0"/>
              <a:t>Geographical:</a:t>
            </a:r>
          </a:p>
          <a:p>
            <a:r>
              <a:rPr lang="en-GB" dirty="0"/>
              <a:t>Java vs non-java considerations</a:t>
            </a:r>
          </a:p>
          <a:p>
            <a:r>
              <a:rPr lang="en-GB" dirty="0"/>
              <a:t>Western vs eastern Indonesia </a:t>
            </a:r>
          </a:p>
          <a:p>
            <a:pPr marL="0" indent="0">
              <a:buNone/>
            </a:pPr>
            <a:endParaRPr lang="en-GB" dirty="0"/>
          </a:p>
          <a:p>
            <a:pPr marL="0" indent="0">
              <a:buNone/>
            </a:pPr>
            <a:r>
              <a:rPr lang="en-GB" dirty="0"/>
              <a:t>Institutional:</a:t>
            </a:r>
          </a:p>
          <a:p>
            <a:pPr marL="0" indent="0">
              <a:buNone/>
            </a:pPr>
            <a:r>
              <a:rPr lang="en-GB" dirty="0"/>
              <a:t>“Modernized” communities vs “Traditional” communities </a:t>
            </a:r>
          </a:p>
        </p:txBody>
      </p:sp>
    </p:spTree>
    <p:extLst>
      <p:ext uri="{BB962C8B-B14F-4D97-AF65-F5344CB8AC3E}">
        <p14:creationId xmlns:p14="http://schemas.microsoft.com/office/powerpoint/2010/main" val="27665180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1884</TotalTime>
  <Words>729</Words>
  <Application>Microsoft Office PowerPoint</Application>
  <PresentationFormat>Widescreen</PresentationFormat>
  <Paragraphs>94</Paragraphs>
  <Slides>28</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3" baseType="lpstr">
      <vt:lpstr>Arial</vt:lpstr>
      <vt:lpstr>Calibri</vt:lpstr>
      <vt:lpstr>Calibri Light</vt:lpstr>
      <vt:lpstr>Office Theme</vt:lpstr>
      <vt:lpstr>Microsoft Visio 2003-2010 Drawing</vt:lpstr>
      <vt:lpstr>The Role of Regulatory Frameworks in Ensuring the Sustainability of Community-Based Water and Sanitation in Indonesia  Presentation 1</vt:lpstr>
      <vt:lpstr>PowerPoint Presentation</vt:lpstr>
      <vt:lpstr>Problematique</vt:lpstr>
      <vt:lpstr>The Research Question</vt:lpstr>
      <vt:lpstr>Clarification of concepts</vt:lpstr>
      <vt:lpstr>Clarification of concepts</vt:lpstr>
      <vt:lpstr>Clarification of concepts</vt:lpstr>
      <vt:lpstr>Methodology</vt:lpstr>
      <vt:lpstr>Field Study Justifications (Summary)</vt:lpstr>
      <vt:lpstr>Research Sites</vt:lpstr>
      <vt:lpstr>Pulau Ende</vt:lpstr>
      <vt:lpstr>Pulau Ende</vt:lpstr>
      <vt:lpstr>Pulau Ende</vt:lpstr>
      <vt:lpstr>Pulau Ende</vt:lpstr>
      <vt:lpstr>Pulau Ende</vt:lpstr>
      <vt:lpstr>Pulau Ende</vt:lpstr>
      <vt:lpstr>Pulau Ende</vt:lpstr>
      <vt:lpstr>Findings at Pulau Ende</vt:lpstr>
      <vt:lpstr>Maukaro</vt:lpstr>
      <vt:lpstr>Maukaro</vt:lpstr>
      <vt:lpstr>Maukaro</vt:lpstr>
      <vt:lpstr>Maukaro</vt:lpstr>
      <vt:lpstr>Maukaro</vt:lpstr>
      <vt:lpstr>Lamongan</vt:lpstr>
      <vt:lpstr>Lamongan</vt:lpstr>
      <vt:lpstr>Lamongan</vt:lpstr>
      <vt:lpstr>Findings at Maukaro</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Regulatory Frameworks in Ensuring the Sustainability of Community-Based Water and Sanitation</dc:title>
  <dc:creator>Mohamad Mova AlAfghani</dc:creator>
  <cp:lastModifiedBy>Mohamad Mova AlAfghani</cp:lastModifiedBy>
  <cp:revision>24</cp:revision>
  <dcterms:created xsi:type="dcterms:W3CDTF">2015-02-03T09:44:38Z</dcterms:created>
  <dcterms:modified xsi:type="dcterms:W3CDTF">2016-07-18T13:35:57Z</dcterms:modified>
</cp:coreProperties>
</file>