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30"/>
  </p:handoutMasterIdLst>
  <p:sldIdLst>
    <p:sldId id="340" r:id="rId2"/>
    <p:sldId id="257" r:id="rId3"/>
    <p:sldId id="342" r:id="rId4"/>
    <p:sldId id="303" r:id="rId5"/>
    <p:sldId id="349" r:id="rId6"/>
    <p:sldId id="360" r:id="rId7"/>
    <p:sldId id="350" r:id="rId8"/>
    <p:sldId id="331" r:id="rId9"/>
    <p:sldId id="348" r:id="rId10"/>
    <p:sldId id="304" r:id="rId11"/>
    <p:sldId id="343" r:id="rId12"/>
    <p:sldId id="351" r:id="rId13"/>
    <p:sldId id="352" r:id="rId14"/>
    <p:sldId id="353" r:id="rId15"/>
    <p:sldId id="354" r:id="rId16"/>
    <p:sldId id="357" r:id="rId17"/>
    <p:sldId id="358" r:id="rId18"/>
    <p:sldId id="362" r:id="rId19"/>
    <p:sldId id="372" r:id="rId20"/>
    <p:sldId id="364" r:id="rId21"/>
    <p:sldId id="365" r:id="rId22"/>
    <p:sldId id="368" r:id="rId23"/>
    <p:sldId id="369" r:id="rId24"/>
    <p:sldId id="370" r:id="rId25"/>
    <p:sldId id="366" r:id="rId26"/>
    <p:sldId id="371" r:id="rId27"/>
    <p:sldId id="373" r:id="rId28"/>
    <p:sldId id="37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7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2A1962-C3D4-4B22-A205-C49050029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038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38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7CEB89-B5C0-4DB5-9B64-821745DCE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8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BA7FE-631B-4538-AFE3-0312D045C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E21D-151C-4291-B121-721FA1DF8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0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AB46-43BC-4B50-BB6F-89C5B169C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CD14-CF23-4F64-8574-B1DC18D2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FDCD-C8BE-43E4-B604-9AB70E93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0566-D446-4A94-8230-B63B5C4BE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7BFA-F59E-484D-9799-99B2BA204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BE89-4B06-4885-9570-5560EF0B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DE4C-311A-4AEA-B14C-32D98896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1EA7-AE14-4EB1-9A9F-B8180DEF3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E047-1605-48B4-910C-7E6F610DA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85441-5524-40C6-9D7E-5A7F33D77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E0238-9F32-41C7-8022-1319255F3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27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27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7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27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7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7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8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8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8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8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8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28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028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8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8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8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8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A2F2D92-F5B0-493F-9C6F-0C7CB99A6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Calibri"/>
              </a:rPr>
              <a:t>MANAGING ORGANIZATIONAL CULTURE ON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COMMUNITY  BASED  WATER SERVICE IN INDONESIA: A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COMPARATIVE FIELD STUDY ON EAST JAVA AND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EAST NUSA TENGGARA</a:t>
            </a:r>
            <a:endParaRPr lang="en-US" sz="2000" b="1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924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/>
              <a:t>AIIRA Project, Center for Regulation, Policy </a:t>
            </a:r>
            <a:r>
              <a:rPr lang="en-US" sz="1600"/>
              <a:t>and Governance (CRPG)</a:t>
            </a:r>
            <a:endParaRPr lang="en-US" sz="16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err="1"/>
              <a:t>Jibriel</a:t>
            </a:r>
            <a:r>
              <a:rPr lang="en-US" sz="1600" dirty="0"/>
              <a:t> </a:t>
            </a:r>
            <a:r>
              <a:rPr lang="en-US" sz="1600" dirty="0" err="1"/>
              <a:t>Avessina</a:t>
            </a:r>
            <a:r>
              <a:rPr lang="en-US" sz="1600" dirty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/>
              <a:t>Email: Avessina@gmail.com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</p:txBody>
      </p:sp>
      <p:pic>
        <p:nvPicPr>
          <p:cNvPr id="410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8100" y="952500"/>
            <a:ext cx="2755900" cy="1981200"/>
          </a:xfrm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733800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038350"/>
            <a:ext cx="29511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4645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352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Findings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</a:t>
            </a:r>
            <a:r>
              <a:rPr lang="en-US" sz="2000" b="1" dirty="0" err="1"/>
              <a:t>Mosalaki</a:t>
            </a:r>
            <a:r>
              <a:rPr lang="en-US" sz="2000" b="1" dirty="0"/>
              <a:t>` is a hierarchal traditional elite at </a:t>
            </a:r>
            <a:r>
              <a:rPr lang="en-US" sz="2000" b="1" dirty="0" err="1"/>
              <a:t>Ende</a:t>
            </a:r>
            <a:r>
              <a:rPr lang="en-US" sz="2000" b="1" dirty="0"/>
              <a:t>, East Nusa Tenggara, they  “culturally own”  all land, forest at </a:t>
            </a:r>
            <a:r>
              <a:rPr lang="en-US" sz="2000" b="1" dirty="0" err="1"/>
              <a:t>Maukaro</a:t>
            </a:r>
            <a:r>
              <a:rPr lang="en-US" sz="2000" b="1" dirty="0"/>
              <a:t>, </a:t>
            </a:r>
            <a:r>
              <a:rPr lang="en-US" sz="2000" b="1" dirty="0" err="1"/>
              <a:t>Ende</a:t>
            </a:r>
            <a:r>
              <a:rPr lang="en-US" sz="2000" b="1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people must obey a cultural ownership system of  </a:t>
            </a:r>
            <a:r>
              <a:rPr lang="en-US" sz="2000" b="1" dirty="0" err="1"/>
              <a:t>Mosalaki</a:t>
            </a:r>
            <a:r>
              <a:rPr lang="en-US" sz="2000" b="1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</a:t>
            </a:r>
            <a:r>
              <a:rPr lang="en-US" sz="2000" b="1" dirty="0" err="1"/>
              <a:t>Mosalaki</a:t>
            </a:r>
            <a:r>
              <a:rPr lang="en-US" sz="2000" b="1" dirty="0"/>
              <a:t> have a power to maintain social order; punishment or social sanction is given by </a:t>
            </a:r>
            <a:r>
              <a:rPr lang="en-US" sz="2000" b="1" dirty="0" err="1"/>
              <a:t>Mosalaki`s</a:t>
            </a:r>
            <a:r>
              <a:rPr lang="en-US" sz="2000" b="1" dirty="0"/>
              <a:t>. People would follow all </a:t>
            </a:r>
            <a:r>
              <a:rPr lang="en-US" sz="2000" b="1" dirty="0" err="1"/>
              <a:t>Mosalaki`s</a:t>
            </a:r>
            <a:r>
              <a:rPr lang="en-US" sz="2000" b="1" dirty="0"/>
              <a:t> edict. </a:t>
            </a:r>
          </a:p>
          <a:p>
            <a:pPr eaLnBrk="1" hangingPunct="1">
              <a:lnSpc>
                <a:spcPct val="90000"/>
              </a:lnSpc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</a:rPr>
              <a:t>The </a:t>
            </a:r>
            <a:r>
              <a:rPr lang="en-US" sz="2000" b="1" dirty="0" err="1">
                <a:solidFill>
                  <a:srgbClr val="FFFFFF"/>
                </a:solidFill>
              </a:rPr>
              <a:t>Mosalaki</a:t>
            </a:r>
            <a:r>
              <a:rPr lang="en-US" sz="2000" b="1" dirty="0">
                <a:solidFill>
                  <a:srgbClr val="FFFFFF"/>
                </a:solidFill>
              </a:rPr>
              <a:t> voluntary giving his right for small amount of soil for water services infrastructure.  </a:t>
            </a:r>
          </a:p>
          <a:p>
            <a:pPr eaLnBrk="1" hangingPunct="1">
              <a:lnSpc>
                <a:spcPct val="90000"/>
              </a:lnSpc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solidFill>
                  <a:srgbClr val="FFFFFF"/>
                </a:solidFill>
              </a:rPr>
              <a:t>Mosalaki</a:t>
            </a:r>
            <a:r>
              <a:rPr lang="en-US" sz="2000" b="1" dirty="0">
                <a:solidFill>
                  <a:srgbClr val="FFFFFF"/>
                </a:solidFill>
              </a:rPr>
              <a:t> is given </a:t>
            </a:r>
            <a:r>
              <a:rPr lang="en-US" sz="2000" b="1" dirty="0" err="1">
                <a:solidFill>
                  <a:srgbClr val="FFFFFF"/>
                </a:solidFill>
              </a:rPr>
              <a:t>priviledge</a:t>
            </a:r>
            <a:r>
              <a:rPr lang="en-US" sz="2000" b="1" dirty="0">
                <a:solidFill>
                  <a:srgbClr val="FFFFFF"/>
                </a:solidFill>
              </a:rPr>
              <a:t> having personal standpipe</a:t>
            </a:r>
          </a:p>
          <a:p>
            <a:pPr eaLnBrk="1" hangingPunct="1">
              <a:lnSpc>
                <a:spcPct val="90000"/>
              </a:lnSpc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solidFill>
                  <a:srgbClr val="FFFFFF"/>
                </a:solidFill>
              </a:rPr>
              <a:t>Mosalaki</a:t>
            </a:r>
            <a:r>
              <a:rPr lang="en-US" sz="2000" b="1" dirty="0">
                <a:solidFill>
                  <a:srgbClr val="FFFFFF"/>
                </a:solidFill>
              </a:rPr>
              <a:t> is given </a:t>
            </a:r>
            <a:r>
              <a:rPr lang="en-US" sz="2000" b="1" dirty="0" err="1">
                <a:solidFill>
                  <a:srgbClr val="FFFFFF"/>
                </a:solidFill>
              </a:rPr>
              <a:t>priviledge</a:t>
            </a:r>
            <a:r>
              <a:rPr lang="en-US" sz="2000" b="1" dirty="0">
                <a:solidFill>
                  <a:srgbClr val="FFFFFF"/>
                </a:solidFill>
              </a:rPr>
              <a:t> by CBO to not  pay monthly incentive as a compensation for water services</a:t>
            </a:r>
            <a:endParaRPr lang="en-US" sz="2000" b="1" dirty="0"/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Finding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“</a:t>
            </a:r>
            <a:r>
              <a:rPr lang="en-US" sz="2000" b="1" dirty="0" err="1"/>
              <a:t>Mosalaki</a:t>
            </a:r>
            <a:r>
              <a:rPr lang="en-US" sz="2000" b="1" dirty="0"/>
              <a:t> system” is excluded on daily CBO </a:t>
            </a:r>
            <a:r>
              <a:rPr lang="en-US" sz="2000" b="1" dirty="0" err="1"/>
              <a:t>organisational</a:t>
            </a:r>
            <a:r>
              <a:rPr lang="en-US" sz="2000" b="1" dirty="0"/>
              <a:t>             system  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/>
              <a:t>The Universality and </a:t>
            </a:r>
            <a:r>
              <a:rPr lang="en-US" sz="2000" b="1" dirty="0" err="1"/>
              <a:t>Inclussiveness</a:t>
            </a:r>
            <a:r>
              <a:rPr lang="en-US" sz="2000" b="1" dirty="0"/>
              <a:t> 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</a:rPr>
              <a:t>Cultural Structure in </a:t>
            </a:r>
            <a:r>
              <a:rPr lang="en-US" sz="2000" b="1" dirty="0" err="1">
                <a:solidFill>
                  <a:srgbClr val="FFFFFF"/>
                </a:solidFill>
              </a:rPr>
              <a:t>Maukaro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Ende</a:t>
            </a:r>
            <a:r>
              <a:rPr lang="en-US" sz="2000" b="1" dirty="0">
                <a:solidFill>
                  <a:srgbClr val="FFFFFF"/>
                </a:solidFill>
              </a:rPr>
              <a:t> : 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</a:rPr>
              <a:t>1. </a:t>
            </a:r>
            <a:r>
              <a:rPr lang="en-US" sz="2000" b="1" dirty="0" err="1">
                <a:solidFill>
                  <a:srgbClr val="FFFFFF"/>
                </a:solidFill>
              </a:rPr>
              <a:t>Mosalaki</a:t>
            </a:r>
            <a:r>
              <a:rPr lang="en-US" sz="2000" b="1" dirty="0">
                <a:solidFill>
                  <a:srgbClr val="FFFFFF"/>
                </a:solidFill>
              </a:rPr>
              <a:t>/Noblemen 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</a:rPr>
              <a:t>2. Commoner 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</a:rPr>
              <a:t>3. Former Slave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</a:rPr>
              <a:t>Practically, The </a:t>
            </a:r>
            <a:r>
              <a:rPr lang="en-US" sz="2000" b="1" dirty="0" err="1">
                <a:solidFill>
                  <a:srgbClr val="FFFFFF"/>
                </a:solidFill>
              </a:rPr>
              <a:t>Mosalaki</a:t>
            </a:r>
            <a:r>
              <a:rPr lang="en-US" sz="2000" b="1" dirty="0">
                <a:solidFill>
                  <a:srgbClr val="FFFFFF"/>
                </a:solidFill>
              </a:rPr>
              <a:t> have unequal culturally position with Commoner and Former Slave so that an “equal degree” on community participation.</a:t>
            </a:r>
          </a:p>
          <a:p>
            <a:pPr eaLnBrk="1" hangingPunct="1">
              <a:buClr>
                <a:srgbClr val="99FF99"/>
              </a:buCl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</a:rPr>
              <a:t>Social punishment would not be effective, since the </a:t>
            </a:r>
            <a:r>
              <a:rPr lang="en-US" sz="2000" b="1" dirty="0" err="1">
                <a:solidFill>
                  <a:srgbClr val="FFFFFF"/>
                </a:solidFill>
              </a:rPr>
              <a:t>mosalaki</a:t>
            </a:r>
            <a:r>
              <a:rPr lang="en-US" sz="2000" b="1" dirty="0">
                <a:solidFill>
                  <a:srgbClr val="FFFFFF"/>
                </a:solidFill>
              </a:rPr>
              <a:t> are not involved in social punishment conduct by CBO. </a:t>
            </a:r>
            <a:r>
              <a:rPr lang="en-US" sz="2000" b="1" dirty="0" err="1">
                <a:solidFill>
                  <a:srgbClr val="FFFFFF"/>
                </a:solidFill>
              </a:rPr>
              <a:t>Mosalaki</a:t>
            </a:r>
            <a:r>
              <a:rPr lang="en-US" sz="2000" b="1" dirty="0">
                <a:solidFill>
                  <a:srgbClr val="FFFFFF"/>
                </a:solidFill>
              </a:rPr>
              <a:t> makes decision on behalf of the community, various agreements and resolution-conflict under </a:t>
            </a:r>
            <a:r>
              <a:rPr lang="en-US" sz="2000" b="1" dirty="0" err="1">
                <a:solidFill>
                  <a:srgbClr val="FFFFFF"/>
                </a:solidFill>
              </a:rPr>
              <a:t>Mosalaki`s</a:t>
            </a:r>
            <a:r>
              <a:rPr lang="en-US" sz="2000" b="1" dirty="0">
                <a:solidFill>
                  <a:srgbClr val="FFFFFF"/>
                </a:solidFill>
              </a:rPr>
              <a:t> Supervision.</a:t>
            </a:r>
            <a:endParaRPr lang="en-US" sz="2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Stakeholder Context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Post Construction Role: </a:t>
            </a:r>
          </a:p>
          <a:p>
            <a:pPr eaLnBrk="1" hangingPunct="1">
              <a:defRPr/>
            </a:pPr>
            <a:r>
              <a:rPr lang="en-US" dirty="0"/>
              <a:t>Role of Central Government (No Action)</a:t>
            </a:r>
          </a:p>
          <a:p>
            <a:pPr eaLnBrk="1" hangingPunct="1">
              <a:defRPr/>
            </a:pPr>
            <a:r>
              <a:rPr lang="en-US" dirty="0"/>
              <a:t>Role of  Local   Government (Limited role)</a:t>
            </a:r>
          </a:p>
          <a:p>
            <a:pPr eaLnBrk="1" hangingPunct="1">
              <a:defRPr/>
            </a:pPr>
            <a:r>
              <a:rPr lang="en-US" dirty="0"/>
              <a:t>Role of  Donor Agency (Limited role)</a:t>
            </a:r>
          </a:p>
          <a:p>
            <a:pPr eaLnBrk="1" hangingPunct="1">
              <a:defRPr/>
            </a:pPr>
            <a:r>
              <a:rPr lang="en-US" dirty="0"/>
              <a:t>Role of  CBO Official (Major role)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Finding</a:t>
            </a:r>
          </a:p>
        </p:txBody>
      </p:sp>
      <p:pic>
        <p:nvPicPr>
          <p:cNvPr id="1638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1600200"/>
            <a:ext cx="3279775" cy="2185988"/>
          </a:xfrm>
        </p:spPr>
      </p:pic>
      <p:pic>
        <p:nvPicPr>
          <p:cNvPr id="1638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613" y="1600200"/>
            <a:ext cx="3279775" cy="2185988"/>
          </a:xfrm>
        </p:spPr>
      </p:pic>
      <p:pic>
        <p:nvPicPr>
          <p:cNvPr id="1638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3938588"/>
            <a:ext cx="3279775" cy="2187575"/>
          </a:xfrm>
        </p:spPr>
      </p:pic>
      <p:pic>
        <p:nvPicPr>
          <p:cNvPr id="16390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613" y="3938588"/>
            <a:ext cx="3279775" cy="21875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Field Context on </a:t>
            </a:r>
            <a:r>
              <a:rPr lang="en-US" dirty="0" err="1"/>
              <a:t>Lamongan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Four Category of cultural boundaries at </a:t>
            </a:r>
            <a:r>
              <a:rPr lang="en-US" dirty="0" err="1"/>
              <a:t>Lamongan</a:t>
            </a:r>
            <a:r>
              <a:rPr lang="en-US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The Traditional-agrarian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The Traditional-religious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(Predominantly on South </a:t>
            </a:r>
            <a:r>
              <a:rPr lang="en-US" dirty="0" err="1"/>
              <a:t>Lamongan</a:t>
            </a:r>
            <a:r>
              <a:rPr lang="en-US" dirty="0"/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The Modernist-religious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(Predominantly on Western </a:t>
            </a:r>
            <a:r>
              <a:rPr lang="en-US" dirty="0" err="1"/>
              <a:t>Lamongan</a:t>
            </a:r>
            <a:r>
              <a:rPr lang="en-US" dirty="0"/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The Traditional-Industrial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(Predominantly on North </a:t>
            </a:r>
            <a:r>
              <a:rPr lang="en-US" dirty="0" err="1"/>
              <a:t>Lamongan</a:t>
            </a:r>
            <a:r>
              <a:rPr lang="en-US" dirty="0"/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Configuration of Local Elite in </a:t>
            </a:r>
            <a:r>
              <a:rPr lang="en-US" dirty="0" err="1"/>
              <a:t>Lamongan</a:t>
            </a:r>
            <a:r>
              <a:rPr lang="en-US" dirty="0"/>
              <a:t> Rural area:</a:t>
            </a:r>
          </a:p>
          <a:p>
            <a:pPr eaLnBrk="1" hangingPunct="1">
              <a:defRPr/>
            </a:pPr>
            <a:r>
              <a:rPr lang="en-US" dirty="0"/>
              <a:t>Local Cleric (Religious leader)</a:t>
            </a:r>
          </a:p>
          <a:p>
            <a:pPr eaLnBrk="1" hangingPunct="1">
              <a:defRPr/>
            </a:pPr>
            <a:r>
              <a:rPr lang="en-US" dirty="0"/>
              <a:t>Local Landlord </a:t>
            </a:r>
          </a:p>
          <a:p>
            <a:pPr eaLnBrk="1" hangingPunct="1">
              <a:defRPr/>
            </a:pPr>
            <a:r>
              <a:rPr lang="en-US" dirty="0"/>
              <a:t>Local Educator/</a:t>
            </a:r>
            <a:r>
              <a:rPr lang="en-US" dirty="0" err="1"/>
              <a:t>Intelectual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Local </a:t>
            </a:r>
            <a:r>
              <a:rPr lang="en-US" dirty="0" err="1"/>
              <a:t>Entreupreneur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Local “Youth Leader” (Local gang-leader)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latin typeface="Calibri" pitchFamily="34" charset="0"/>
              </a:rPr>
              <a:t>The Existing CBO Condition at </a:t>
            </a:r>
            <a:r>
              <a:rPr lang="en-US" sz="1800" dirty="0" err="1">
                <a:latin typeface="Calibri" pitchFamily="34" charset="0"/>
              </a:rPr>
              <a:t>Tlanak</a:t>
            </a:r>
            <a:r>
              <a:rPr lang="en-US" sz="1800" dirty="0">
                <a:latin typeface="Calibri" pitchFamily="34" charset="0"/>
              </a:rPr>
              <a:t> Village and </a:t>
            </a:r>
            <a:r>
              <a:rPr lang="en-US" sz="1800" dirty="0" err="1">
                <a:latin typeface="Calibri" pitchFamily="34" charset="0"/>
              </a:rPr>
              <a:t>Kemlagilor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Village,Lamongan</a:t>
            </a:r>
            <a:r>
              <a:rPr lang="en-US" sz="1800" dirty="0">
                <a:latin typeface="Calibri" pitchFamily="34" charset="0"/>
              </a:rPr>
              <a:t> Regency  (Field finding)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762000" y="1381125"/>
          <a:ext cx="7467600" cy="4962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3">
                <a:tc>
                  <a:txBody>
                    <a:bodyPr/>
                    <a:lstStyle/>
                    <a:p>
                      <a:r>
                        <a:rPr lang="en-US" sz="1800" dirty="0"/>
                        <a:t>Parameter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Tlanak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Kemlagilor</a:t>
                      </a:r>
                      <a:endParaRPr 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/>
                        <a:t>Annual Meeting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Always Once</a:t>
                      </a:r>
                      <a:r>
                        <a:rPr lang="en-US" sz="1800" baseline="0" dirty="0"/>
                        <a:t> a Year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Always</a:t>
                      </a:r>
                      <a:r>
                        <a:rPr lang="en-US" sz="1800" baseline="0" dirty="0"/>
                        <a:t> Once a Year</a:t>
                      </a:r>
                      <a:endParaRPr 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 dirty="0"/>
                        <a:t>Coverage area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 Village (Multisystem)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 Village</a:t>
                      </a:r>
                    </a:p>
                    <a:p>
                      <a:r>
                        <a:rPr lang="en-US" sz="1800" dirty="0"/>
                        <a:t>(Multisystem)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 dirty="0"/>
                        <a:t>Operational </a:t>
                      </a:r>
                      <a:r>
                        <a:rPr lang="en-US" sz="1800" dirty="0" err="1"/>
                        <a:t>Maintanance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Technical</a:t>
                      </a:r>
                      <a:r>
                        <a:rPr lang="en-US" sz="1800" baseline="0" dirty="0"/>
                        <a:t> resources, relatively independent 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Technical</a:t>
                      </a:r>
                      <a:r>
                        <a:rPr lang="en-US" sz="1800" baseline="0" dirty="0"/>
                        <a:t> Resources Dependency</a:t>
                      </a:r>
                      <a:endParaRPr 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/>
                        <a:t>Regeneration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/>
                        <a:t>Willingness to Pay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Yes,almost</a:t>
                      </a:r>
                      <a:r>
                        <a:rPr lang="en-US" sz="1800" baseline="0" dirty="0"/>
                        <a:t> 97</a:t>
                      </a:r>
                      <a:r>
                        <a:rPr lang="en-US" sz="1800" dirty="0"/>
                        <a:t> percent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Yes,almost</a:t>
                      </a:r>
                      <a:r>
                        <a:rPr lang="en-US" sz="1800" baseline="0" dirty="0"/>
                        <a:t> 80 percent</a:t>
                      </a:r>
                      <a:endParaRPr 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en-US" sz="1800" dirty="0"/>
                        <a:t>Social</a:t>
                      </a:r>
                      <a:r>
                        <a:rPr lang="en-US" sz="1800" baseline="0" dirty="0"/>
                        <a:t> sanction/</a:t>
                      </a:r>
                      <a:r>
                        <a:rPr lang="en-US" sz="1800" dirty="0"/>
                        <a:t>Punishment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3">
                <a:tc>
                  <a:txBody>
                    <a:bodyPr/>
                    <a:lstStyle/>
                    <a:p>
                      <a:r>
                        <a:rPr lang="en-US" sz="1800" dirty="0"/>
                        <a:t>Authority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association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association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8568">
                <a:tc>
                  <a:txBody>
                    <a:bodyPr/>
                    <a:lstStyle/>
                    <a:p>
                      <a:r>
                        <a:rPr lang="en-US" sz="1800" dirty="0"/>
                        <a:t>Local-level Decision</a:t>
                      </a:r>
                      <a:r>
                        <a:rPr lang="en-US" sz="1800" baseline="0" dirty="0"/>
                        <a:t> Making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Decision</a:t>
                      </a:r>
                      <a:r>
                        <a:rPr lang="en-US" sz="1800" baseline="0" dirty="0"/>
                        <a:t> made by CBO official, Confirmation through Stakeholder meeting.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Decision</a:t>
                      </a:r>
                      <a:r>
                        <a:rPr lang="en-US" sz="1800" baseline="0" dirty="0"/>
                        <a:t> made by CBO Official</a:t>
                      </a:r>
                      <a:endParaRPr 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>
                <a:latin typeface="Calibri" pitchFamily="34" charset="0"/>
              </a:rPr>
              <a:t>The Existing CBO Condition at </a:t>
            </a:r>
            <a:r>
              <a:rPr lang="en-US" sz="1800" dirty="0" err="1">
                <a:latin typeface="Calibri" pitchFamily="34" charset="0"/>
              </a:rPr>
              <a:t>Tlanak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Village,Lamongan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7467600" cy="4322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9">
                <a:tc>
                  <a:txBody>
                    <a:bodyPr/>
                    <a:lstStyle/>
                    <a:p>
                      <a:r>
                        <a:rPr lang="en-US" sz="1800" dirty="0"/>
                        <a:t>Parameter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Tlanak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Kemlagilor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59">
                <a:tc>
                  <a:txBody>
                    <a:bodyPr/>
                    <a:lstStyle/>
                    <a:p>
                      <a:r>
                        <a:rPr lang="en-US" sz="1800" dirty="0"/>
                        <a:t>Tariff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Progressive</a:t>
                      </a:r>
                      <a:r>
                        <a:rPr lang="en-US" sz="1800" baseline="0" dirty="0"/>
                        <a:t> tariff, Monthly </a:t>
                      </a:r>
                      <a:r>
                        <a:rPr lang="en-US" sz="1800" baseline="0" dirty="0" err="1"/>
                        <a:t>conrtibution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r>
                        <a:rPr lang="en-US" sz="1800" baseline="0" dirty="0"/>
                        <a:t>1500-2500/m3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Flat</a:t>
                      </a:r>
                      <a:r>
                        <a:rPr lang="en-US" sz="1800" baseline="0" dirty="0"/>
                        <a:t> Rates 1000/m3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/>
                        <a:t>Cultural</a:t>
                      </a:r>
                      <a:r>
                        <a:rPr lang="en-US" sz="1800" baseline="0" dirty="0"/>
                        <a:t> context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Traditionalist</a:t>
                      </a:r>
                      <a:r>
                        <a:rPr lang="en-US" sz="1800" baseline="0" dirty="0"/>
                        <a:t> religious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Traditionalist</a:t>
                      </a:r>
                      <a:r>
                        <a:rPr lang="en-US" sz="1800" baseline="0" dirty="0"/>
                        <a:t> Industrial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59">
                <a:tc>
                  <a:txBody>
                    <a:bodyPr/>
                    <a:lstStyle/>
                    <a:p>
                      <a:r>
                        <a:rPr lang="en-US" sz="1800" dirty="0"/>
                        <a:t>CBO</a:t>
                      </a:r>
                      <a:r>
                        <a:rPr lang="en-US" sz="1800" baseline="0" dirty="0"/>
                        <a:t>`s Power position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Strategic,</a:t>
                      </a:r>
                      <a:r>
                        <a:rPr lang="en-US" sz="1800" baseline="0" dirty="0"/>
                        <a:t> economical and Politically Valuable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Strategic, Political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/>
                        <a:t>Post</a:t>
                      </a:r>
                      <a:r>
                        <a:rPr lang="en-US" sz="1800" baseline="0" dirty="0"/>
                        <a:t> Construction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/>
                        <a:t>Leadership</a:t>
                      </a:r>
                      <a:r>
                        <a:rPr lang="en-US" sz="1800" baseline="0" dirty="0"/>
                        <a:t> Pattern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Charismatic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Formal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9">
                <a:tc>
                  <a:txBody>
                    <a:bodyPr/>
                    <a:lstStyle/>
                    <a:p>
                      <a:r>
                        <a:rPr lang="en-US" sz="1800" dirty="0" err="1"/>
                        <a:t>Professionalisation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r>
                        <a:rPr lang="en-US" sz="1800" dirty="0" err="1"/>
                        <a:t>Organisational</a:t>
                      </a:r>
                      <a:r>
                        <a:rPr lang="en-US" sz="1800" baseline="0" dirty="0"/>
                        <a:t> type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Association, Cooperation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Association, Cooperation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Tlanak</a:t>
            </a:r>
            <a:endParaRPr lang="en-US" dirty="0"/>
          </a:p>
        </p:txBody>
      </p:sp>
      <p:pic>
        <p:nvPicPr>
          <p:cNvPr id="2150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4165600"/>
            <a:ext cx="2019300" cy="2692400"/>
          </a:xfrm>
        </p:spPr>
      </p:pic>
      <p:pic>
        <p:nvPicPr>
          <p:cNvPr id="2150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1524000"/>
            <a:ext cx="2019300" cy="2692400"/>
          </a:xfrm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3813" y="1447800"/>
            <a:ext cx="5538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A.  The CBO  Tirto Agung  (CBO Tlanak) succesfully provide water service for 4 Villages. The  Water infrasturcture was build on  2008 by MSLIC-2 Program design by Worldbank and AUSAID. CBO Tirto Agung Distribute water into more than 6000 Consumer.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B. Coverage Area: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     Tlanak Village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     Janggur Village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     Kandangrejo  Village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     Karangcangkring Village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1800"/>
              <a:t>C. The CBO Tirto Agung (Tlanak) applied both Association type and Cooperative  type as an Organisational Model.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Tlanak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IN" sz="1800" kern="1200" dirty="0">
                <a:solidFill>
                  <a:srgbClr val="FFFFFF"/>
                </a:solidFill>
                <a:effectLst/>
              </a:rPr>
              <a:t>D. Organisational pattern: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IN" sz="1800" kern="1200" dirty="0">
              <a:solidFill>
                <a:srgbClr val="FFFFFF"/>
              </a:solidFill>
              <a:effectLst/>
            </a:endParaRP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IN" sz="1800" kern="1200" dirty="0">
                <a:solidFill>
                  <a:srgbClr val="FFFFFF"/>
                </a:solidFill>
                <a:effectLst/>
              </a:rPr>
              <a:t>CBO Chairman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IN" sz="1800" kern="1200" dirty="0">
                <a:solidFill>
                  <a:srgbClr val="FFFFFF"/>
                </a:solidFill>
                <a:effectLst/>
              </a:rPr>
              <a:t>Secretary 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IN" sz="1800" kern="1200" dirty="0">
                <a:solidFill>
                  <a:srgbClr val="FFFFFF"/>
                </a:solidFill>
                <a:effectLst/>
              </a:rPr>
              <a:t>Treasury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IN" sz="1800" kern="1200" dirty="0">
                <a:solidFill>
                  <a:srgbClr val="FFFFFF"/>
                </a:solidFill>
                <a:effectLst/>
              </a:rPr>
              <a:t>Technical Officer  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IN" sz="1800" kern="1200" dirty="0">
                <a:solidFill>
                  <a:srgbClr val="FFFFFF"/>
                </a:solidFill>
                <a:effectLst/>
              </a:rPr>
              <a:t>Technical Operator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IN" sz="1800" kern="1200" dirty="0">
                <a:solidFill>
                  <a:srgbClr val="FFFFFF"/>
                </a:solidFill>
                <a:effectLst/>
              </a:rPr>
              <a:t>Sales and Administrative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sz="1800" kern="1200" dirty="0">
              <a:solidFill>
                <a:srgbClr val="FFFFFF"/>
              </a:solidFill>
              <a:effectLst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1800" kern="1200" dirty="0" err="1">
                <a:solidFill>
                  <a:srgbClr val="FFFFFF"/>
                </a:solidFill>
                <a:effectLst/>
              </a:rPr>
              <a:t>E..Post</a:t>
            </a:r>
            <a:r>
              <a:rPr lang="en-US" sz="1800" kern="1200" dirty="0">
                <a:solidFill>
                  <a:srgbClr val="FFFFFF"/>
                </a:solidFill>
                <a:effectLst/>
              </a:rPr>
              <a:t> Construction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SGP (Second Generation Program) from INDII on 2011, They have regularly supervision by NGO and consultant</a:t>
            </a:r>
            <a:endParaRPr lang="en-US" dirty="0"/>
          </a:p>
        </p:txBody>
      </p:sp>
      <p:pic>
        <p:nvPicPr>
          <p:cNvPr id="2253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Historical Context</a:t>
            </a:r>
            <a:r>
              <a:rPr lang="en-US" sz="4000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7391400" cy="4267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The community based water service concept has  been  </a:t>
            </a: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formaly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recognized in Indonesia on 2003. The purpose behind implementation of  the concept are that the community have an improved water  </a:t>
            </a: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acessibility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Since 2003, international aid agency conducted  rural water supply projects and </a:t>
            </a: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programmes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to provide water services infrastructure.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The aid agency also set up Community based  </a:t>
            </a: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Organisation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(CBO) to maintain sustainability of  community based-water services.  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The CBO  have  the purpose to: 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CBO ensure community  participation to have a major role in its development,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The Community own the water system or facility,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The Community have total self-responsibility for its operation and       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     maintenance . </a:t>
            </a:r>
            <a:endParaRPr lang="en-US" sz="2000" b="1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 </a:t>
            </a:r>
            <a:r>
              <a:rPr lang="en-US" sz="3200" b="1" dirty="0" err="1"/>
              <a:t>Tlanak</a:t>
            </a:r>
            <a:r>
              <a:rPr lang="en-US" sz="3200" b="1" dirty="0"/>
              <a:t>: </a:t>
            </a:r>
            <a:r>
              <a:rPr lang="en-US" sz="2000" b="1" i="1" dirty="0" err="1"/>
              <a:t>Professionalisation</a:t>
            </a:r>
            <a:r>
              <a:rPr lang="en-US" sz="2000" b="1" dirty="0"/>
              <a:t> and Power relation within CBO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`Hidden Power` structure in </a:t>
            </a:r>
            <a:r>
              <a:rPr lang="en-US" sz="2000" b="1" dirty="0" err="1"/>
              <a:t>Tlanak</a:t>
            </a:r>
            <a:r>
              <a:rPr lang="en-US" sz="2000" b="1" dirty="0"/>
              <a:t> Village: Power consolidates in CBO`s leader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Chairman of CBO nearly absolutely control the CBO`s strategic decision making process.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Public stakeholder meeting only as a “Confirmation” about strategic decision made by The CBO leader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Different social degree mean different power bargain at public meeting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CBO`s Official involved softly in village politics (The head village election)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CBO official running the CBO  the </a:t>
            </a:r>
            <a:r>
              <a:rPr lang="en-US" sz="2000" b="1" dirty="0" err="1"/>
              <a:t>organisation</a:t>
            </a:r>
            <a:r>
              <a:rPr lang="en-US" sz="2000" b="1" dirty="0"/>
              <a:t> adopt actor-oriented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There is no regeneration system provided by CBO,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Community Management versus Community Participation?.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Tlanak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CBO official relatively  have knowledge to maintain modern </a:t>
            </a:r>
            <a:r>
              <a:rPr lang="en-US" sz="2000" dirty="0" err="1">
                <a:latin typeface="Calibri" pitchFamily="34" charset="0"/>
              </a:rPr>
              <a:t>organisation</a:t>
            </a:r>
            <a:endParaRPr lang="en-US" sz="20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CBO official have access to  technical expert to fix technical problem on daily O/M activity</a:t>
            </a:r>
          </a:p>
          <a:p>
            <a:pPr algn="just" eaLnBrk="1" hangingPunct="1">
              <a:defRPr/>
            </a:pPr>
            <a:r>
              <a:rPr lang="en-US" sz="2000" dirty="0">
                <a:latin typeface="Calibri" pitchFamily="34" charset="0"/>
              </a:rPr>
              <a:t>Progressive tariff 1500-2500/m3</a:t>
            </a:r>
          </a:p>
          <a:p>
            <a:pPr algn="just" eaLnBrk="1" hangingPunct="1">
              <a:defRPr/>
            </a:pPr>
            <a:r>
              <a:rPr lang="en-US" sz="2000" dirty="0">
                <a:latin typeface="Calibri" pitchFamily="34" charset="0"/>
              </a:rPr>
              <a:t>Independent from Local Government </a:t>
            </a:r>
          </a:p>
          <a:p>
            <a:pPr algn="just" eaLnBrk="1" hangingPunct="1">
              <a:defRPr/>
            </a:pPr>
            <a:r>
              <a:rPr lang="en-US" sz="2000" dirty="0">
                <a:latin typeface="Calibri" pitchFamily="34" charset="0"/>
              </a:rPr>
              <a:t>Self sustainable</a:t>
            </a:r>
          </a:p>
          <a:p>
            <a:pPr algn="just" eaLnBrk="1" hangingPunct="1">
              <a:defRPr/>
            </a:pPr>
            <a:r>
              <a:rPr lang="en-US" sz="2000" dirty="0">
                <a:latin typeface="Calibri" pitchFamily="34" charset="0"/>
              </a:rPr>
              <a:t>Profit:  +- 6-7 </a:t>
            </a:r>
            <a:r>
              <a:rPr lang="en-US" sz="2000" dirty="0" err="1">
                <a:latin typeface="Calibri" pitchFamily="34" charset="0"/>
              </a:rPr>
              <a:t>Milllion</a:t>
            </a:r>
            <a:r>
              <a:rPr lang="en-US" sz="2000" dirty="0">
                <a:latin typeface="Calibri" pitchFamily="34" charset="0"/>
              </a:rPr>
              <a:t>/month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803775"/>
            <a:ext cx="2692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800600"/>
            <a:ext cx="197961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1905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800600"/>
            <a:ext cx="26082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Tlanak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Community Management are relatively applied in CBO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</a:rPr>
              <a:t>Tirto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</a:rPr>
              <a:t>Agung</a:t>
            </a:r>
            <a:endParaRPr lang="en-US" sz="2000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buClr>
                <a:srgbClr val="99FF99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Water Committee Formation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Training and Capacity Building </a:t>
            </a:r>
          </a:p>
          <a:p>
            <a:pPr algn="just" eaLnBrk="1" hangingPunct="1">
              <a:buClr>
                <a:srgbClr val="99FF99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Setting and Collecting water tariff</a:t>
            </a:r>
          </a:p>
          <a:p>
            <a:pPr algn="just" eaLnBrk="1" hangingPunct="1">
              <a:buClr>
                <a:srgbClr val="99FF99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Management and implementation of operation and maintenance activity</a:t>
            </a:r>
          </a:p>
          <a:p>
            <a:pPr algn="just" eaLnBrk="1" hangingPunct="1">
              <a:buClr>
                <a:srgbClr val="99FF99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Progressive tariff at 1500-2500/m3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Tlanak</a:t>
            </a:r>
            <a:endParaRPr lang="en-US" dirty="0"/>
          </a:p>
        </p:txBody>
      </p:sp>
      <p:pic>
        <p:nvPicPr>
          <p:cNvPr id="2662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2662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2662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7825" cy="2187575"/>
          </a:xfrm>
        </p:spPr>
      </p:pic>
      <p:pic>
        <p:nvPicPr>
          <p:cNvPr id="2663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763" y="3938588"/>
            <a:ext cx="1641475" cy="21875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Tlanak</a:t>
            </a:r>
            <a:endParaRPr lang="en-US" dirty="0"/>
          </a:p>
        </p:txBody>
      </p:sp>
      <p:pic>
        <p:nvPicPr>
          <p:cNvPr id="27651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27652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8350" y="1600200"/>
            <a:ext cx="1638300" cy="2185988"/>
          </a:xfrm>
        </p:spPr>
      </p:pic>
      <p:pic>
        <p:nvPicPr>
          <p:cNvPr id="27653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763" y="3938588"/>
            <a:ext cx="1641475" cy="2187575"/>
          </a:xfrm>
        </p:spPr>
      </p:pic>
      <p:pic>
        <p:nvPicPr>
          <p:cNvPr id="27654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/>
              <a:t>Kemlagilor</a:t>
            </a:r>
            <a:r>
              <a:rPr lang="en-US" sz="3200" b="1" dirty="0"/>
              <a:t> Findings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</a:t>
            </a:r>
            <a:r>
              <a:rPr lang="en-US" sz="2000" b="1" dirty="0" err="1"/>
              <a:t>Kemlagilor</a:t>
            </a:r>
            <a:r>
              <a:rPr lang="en-US" sz="2000" b="1" dirty="0"/>
              <a:t> Village adopt relatively traditional culture in a hierarchal traditional elite of the </a:t>
            </a:r>
            <a:r>
              <a:rPr lang="en-US" sz="2000" b="1" i="1" dirty="0" err="1"/>
              <a:t>Jago</a:t>
            </a:r>
            <a:r>
              <a:rPr lang="en-US" sz="2000" b="1" i="1" dirty="0"/>
              <a:t> that largely influence </a:t>
            </a:r>
            <a:r>
              <a:rPr lang="en-US" sz="2000" b="1" dirty="0" err="1"/>
              <a:t>Socil</a:t>
            </a:r>
            <a:r>
              <a:rPr lang="en-US" sz="2000" b="1" dirty="0"/>
              <a:t> </a:t>
            </a:r>
            <a:r>
              <a:rPr lang="en-US" sz="2000" b="1" dirty="0" err="1"/>
              <a:t>sutructure</a:t>
            </a:r>
            <a:r>
              <a:rPr lang="en-US" sz="2000" b="1" dirty="0"/>
              <a:t> at </a:t>
            </a:r>
            <a:r>
              <a:rPr lang="en-US" sz="2000" b="1" dirty="0" err="1"/>
              <a:t>Kemlagilor</a:t>
            </a:r>
            <a:r>
              <a:rPr lang="en-US" sz="2000" b="1" dirty="0"/>
              <a:t>, </a:t>
            </a:r>
            <a:r>
              <a:rPr lang="en-US" sz="2000" b="1" dirty="0" err="1"/>
              <a:t>Turi</a:t>
            </a:r>
            <a:r>
              <a:rPr lang="en-US" sz="2000" b="1" dirty="0"/>
              <a:t> District, </a:t>
            </a:r>
            <a:r>
              <a:rPr lang="en-US" sz="2000" b="1" dirty="0" err="1"/>
              <a:t>Lamongan</a:t>
            </a:r>
            <a:r>
              <a:rPr lang="en-US" sz="2000" b="1" dirty="0"/>
              <a:t>. 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people must have to follow a cultural system of </a:t>
            </a:r>
            <a:r>
              <a:rPr lang="en-US" sz="2000" b="1" i="1" dirty="0" err="1"/>
              <a:t>Jago</a:t>
            </a:r>
            <a:r>
              <a:rPr lang="en-US" sz="2000" b="1" i="1" dirty="0"/>
              <a:t> as a patron of  </a:t>
            </a:r>
            <a:r>
              <a:rPr lang="en-US" sz="2000" dirty="0">
                <a:effectLst/>
              </a:rPr>
              <a:t>underworld activity</a:t>
            </a:r>
            <a:r>
              <a:rPr lang="en-US" sz="2000" b="1" i="1" dirty="0"/>
              <a:t> among the regions</a:t>
            </a:r>
            <a:r>
              <a:rPr lang="en-US" sz="2000" b="1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</a:t>
            </a:r>
            <a:r>
              <a:rPr lang="en-US" sz="2000" b="1" dirty="0" err="1"/>
              <a:t>Jago</a:t>
            </a:r>
            <a:r>
              <a:rPr lang="en-US" sz="2000" b="1" dirty="0"/>
              <a:t> have a power to maintain social order, punishment or social sanction is given by </a:t>
            </a:r>
            <a:r>
              <a:rPr lang="en-US" sz="2000" b="1" dirty="0" err="1"/>
              <a:t>Jago`s</a:t>
            </a:r>
            <a:r>
              <a:rPr lang="en-US" sz="2000" b="1" dirty="0"/>
              <a:t>. 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 err="1"/>
              <a:t>Jago</a:t>
            </a:r>
            <a:r>
              <a:rPr lang="en-US" sz="2000" b="1" dirty="0"/>
              <a:t> often fight each other from different group to preserve their honor/respect/prestige.</a:t>
            </a:r>
          </a:p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 err="1"/>
              <a:t>Jago</a:t>
            </a:r>
            <a:r>
              <a:rPr lang="en-US" sz="2000" b="1" dirty="0"/>
              <a:t> also involved in Village politics  </a:t>
            </a:r>
          </a:p>
          <a:p>
            <a:pPr marL="0" indent="0" eaLnBrk="1" hangingPunct="1">
              <a:lnSpc>
                <a:spcPct val="90000"/>
              </a:lnSpc>
              <a:buClr>
                <a:srgbClr val="99FF99"/>
              </a:buClr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Kemlagilor</a:t>
            </a:r>
            <a:endParaRPr lang="en-US" dirty="0"/>
          </a:p>
        </p:txBody>
      </p:sp>
      <p:pic>
        <p:nvPicPr>
          <p:cNvPr id="2969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6925" y="4038600"/>
            <a:ext cx="2019300" cy="2692400"/>
          </a:xfrm>
        </p:spPr>
      </p:pic>
      <p:pic>
        <p:nvPicPr>
          <p:cNvPr id="2970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2112963"/>
            <a:ext cx="2019300" cy="1514475"/>
          </a:xfrm>
        </p:spPr>
      </p:pic>
      <p:sp>
        <p:nvSpPr>
          <p:cNvPr id="7" name="Rectangle 6"/>
          <p:cNvSpPr/>
          <p:nvPr/>
        </p:nvSpPr>
        <p:spPr>
          <a:xfrm>
            <a:off x="23813" y="1447800"/>
            <a:ext cx="4572000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A. CBO Margo </a:t>
            </a:r>
            <a:r>
              <a:rPr lang="en-IN" dirty="0" err="1">
                <a:solidFill>
                  <a:srgbClr val="FFFFFF"/>
                </a:solidFill>
                <a:latin typeface="Arial" charset="0"/>
              </a:rPr>
              <a:t>Tirto</a:t>
            </a:r>
            <a:r>
              <a:rPr lang="en-IN" dirty="0">
                <a:solidFill>
                  <a:srgbClr val="FFFFFF"/>
                </a:solidFill>
                <a:latin typeface="Arial" charset="0"/>
              </a:rPr>
              <a:t>  (CBO </a:t>
            </a:r>
            <a:r>
              <a:rPr lang="en-IN" dirty="0" err="1">
                <a:solidFill>
                  <a:srgbClr val="FFFFFF"/>
                </a:solidFill>
                <a:latin typeface="Arial" charset="0"/>
              </a:rPr>
              <a:t>Kemlagilor</a:t>
            </a:r>
            <a:r>
              <a:rPr lang="en-IN" dirty="0">
                <a:solidFill>
                  <a:srgbClr val="FFFFFF"/>
                </a:solidFill>
                <a:latin typeface="Arial" charset="0"/>
              </a:rPr>
              <a:t>)   provide service for 2 Village. The water </a:t>
            </a:r>
            <a:r>
              <a:rPr lang="en-IN" dirty="0" err="1">
                <a:solidFill>
                  <a:srgbClr val="FFFFFF"/>
                </a:solidFill>
                <a:latin typeface="Arial" charset="0"/>
              </a:rPr>
              <a:t>Water</a:t>
            </a:r>
            <a:r>
              <a:rPr lang="en-IN" dirty="0">
                <a:solidFill>
                  <a:srgbClr val="FFFFFF"/>
                </a:solidFill>
                <a:latin typeface="Arial" charset="0"/>
              </a:rPr>
              <a:t> was build on  2008 by MSLIC-2 Program design by </a:t>
            </a:r>
            <a:r>
              <a:rPr lang="en-IN" dirty="0" err="1">
                <a:solidFill>
                  <a:srgbClr val="FFFFFF"/>
                </a:solidFill>
                <a:latin typeface="Arial" charset="0"/>
              </a:rPr>
              <a:t>Worldbank</a:t>
            </a:r>
            <a:r>
              <a:rPr lang="en-IN" dirty="0">
                <a:solidFill>
                  <a:srgbClr val="FFFFFF"/>
                </a:solidFill>
                <a:latin typeface="Arial" charset="0"/>
              </a:rPr>
              <a:t> and AUSAID. CBO </a:t>
            </a:r>
            <a:r>
              <a:rPr lang="en-IN" dirty="0" err="1">
                <a:solidFill>
                  <a:srgbClr val="FFFFFF"/>
                </a:solidFill>
                <a:latin typeface="Arial" charset="0"/>
              </a:rPr>
              <a:t>Tirto</a:t>
            </a:r>
            <a:r>
              <a:rPr lang="en-IN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IN" dirty="0" err="1">
                <a:solidFill>
                  <a:srgbClr val="FFFFFF"/>
                </a:solidFill>
                <a:latin typeface="Arial" charset="0"/>
              </a:rPr>
              <a:t>Agung</a:t>
            </a:r>
            <a:r>
              <a:rPr lang="en-IN" dirty="0">
                <a:solidFill>
                  <a:srgbClr val="FFFFFF"/>
                </a:solidFill>
                <a:latin typeface="Arial" charset="0"/>
              </a:rPr>
              <a:t> Distribute water into more than 2000 Consumer.  </a:t>
            </a:r>
          </a:p>
          <a:p>
            <a:pPr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Services </a:t>
            </a:r>
          </a:p>
          <a:p>
            <a:pPr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B. </a:t>
            </a:r>
            <a:r>
              <a:rPr lang="en-IN" dirty="0" err="1">
                <a:solidFill>
                  <a:srgbClr val="FFFFFF"/>
                </a:solidFill>
                <a:latin typeface="Arial" charset="0"/>
              </a:rPr>
              <a:t>Kemlagilor</a:t>
            </a:r>
            <a:r>
              <a:rPr lang="en-IN" dirty="0">
                <a:solidFill>
                  <a:srgbClr val="FFFFFF"/>
                </a:solidFill>
                <a:latin typeface="Arial" charset="0"/>
              </a:rPr>
              <a:t> Village</a:t>
            </a:r>
          </a:p>
          <a:p>
            <a:pPr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    </a:t>
            </a:r>
            <a:r>
              <a:rPr lang="en-IN" dirty="0" err="1">
                <a:solidFill>
                  <a:srgbClr val="FFFFFF"/>
                </a:solidFill>
                <a:latin typeface="Arial" charset="0"/>
              </a:rPr>
              <a:t>Kemlagigede</a:t>
            </a:r>
            <a:r>
              <a:rPr lang="en-IN" dirty="0">
                <a:solidFill>
                  <a:srgbClr val="FFFFFF"/>
                </a:solidFill>
                <a:latin typeface="Arial" charset="0"/>
              </a:rPr>
              <a:t> Village </a:t>
            </a:r>
          </a:p>
          <a:p>
            <a:pPr>
              <a:defRPr/>
            </a:pPr>
            <a:endParaRPr lang="en-IN" dirty="0">
              <a:solidFill>
                <a:srgbClr val="FFFFFF"/>
              </a:solidFill>
              <a:latin typeface="Arial" charset="0"/>
            </a:endParaRPr>
          </a:p>
          <a:p>
            <a:pPr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C. Organisational pattern:</a:t>
            </a:r>
          </a:p>
          <a:p>
            <a:pPr>
              <a:defRPr/>
            </a:pPr>
            <a:endParaRPr lang="en-IN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CBO Chairman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Secretary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Treasury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Technical Officer 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Technical Operator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solidFill>
                  <a:srgbClr val="FFFFFF"/>
                </a:solidFill>
                <a:latin typeface="Arial" charset="0"/>
              </a:rPr>
              <a:t>Zone Leader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Limited supervision by NGO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Kemlagilor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D.  Post Construction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Second Generation Program provide by INDII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The CBO relatively hold </a:t>
            </a:r>
            <a:r>
              <a:rPr lang="en-US" sz="1800" kern="1200" dirty="0" err="1">
                <a:solidFill>
                  <a:srgbClr val="FFFFFF"/>
                </a:solidFill>
                <a:effectLst/>
              </a:rPr>
              <a:t>strategics</a:t>
            </a:r>
            <a:r>
              <a:rPr lang="en-US" sz="1800" kern="1200" dirty="0">
                <a:solidFill>
                  <a:srgbClr val="FFFFFF"/>
                </a:solidFill>
                <a:effectLst/>
              </a:rPr>
              <a:t> political value among society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The CBO official involved directly into local village politics.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There are 5 time replacement on   CBO Official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E. Cultural Structure at </a:t>
            </a:r>
            <a:r>
              <a:rPr lang="en-US" sz="1800" kern="1200" dirty="0" err="1">
                <a:solidFill>
                  <a:srgbClr val="FFFFFF"/>
                </a:solidFill>
                <a:effectLst/>
              </a:rPr>
              <a:t>Kemlagilor</a:t>
            </a:r>
            <a:r>
              <a:rPr lang="en-US" sz="1800" kern="1200" dirty="0">
                <a:solidFill>
                  <a:srgbClr val="FFFFFF"/>
                </a:solidFill>
                <a:effectLst/>
              </a:rPr>
              <a:t>  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     Village: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1800" kern="1200" dirty="0" err="1">
                <a:solidFill>
                  <a:srgbClr val="FFFFFF"/>
                </a:solidFill>
                <a:effectLst/>
              </a:rPr>
              <a:t>Jago</a:t>
            </a:r>
            <a:r>
              <a:rPr lang="en-US" sz="1800" kern="1200" dirty="0">
                <a:solidFill>
                  <a:srgbClr val="FFFFFF"/>
                </a:solidFill>
                <a:effectLst/>
              </a:rPr>
              <a:t>/Youth Leader/</a:t>
            </a:r>
            <a:r>
              <a:rPr lang="en-US" sz="1800" kern="1200" dirty="0" err="1">
                <a:solidFill>
                  <a:srgbClr val="FFFFFF"/>
                </a:solidFill>
                <a:effectLst/>
              </a:rPr>
              <a:t>Gangleader</a:t>
            </a:r>
            <a:endParaRPr lang="en-US" sz="1800" kern="1200" dirty="0">
              <a:solidFill>
                <a:srgbClr val="FFFFFF"/>
              </a:solidFill>
              <a:effectLst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Local Village official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Clerics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1800" kern="1200" dirty="0">
                <a:solidFill>
                  <a:srgbClr val="FFFFFF"/>
                </a:solidFill>
                <a:effectLst/>
              </a:rPr>
              <a:t>Commoner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n-US" sz="1800" kern="1200" dirty="0">
              <a:solidFill>
                <a:srgbClr val="FFFFFF"/>
              </a:solidFill>
              <a:effectLst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n-US" sz="1800" kern="1200" dirty="0">
              <a:solidFill>
                <a:srgbClr val="FFFFFF"/>
              </a:solidFill>
              <a:effectLst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dirty="0"/>
              <a:t>- </a:t>
            </a:r>
          </a:p>
        </p:txBody>
      </p:sp>
      <p:pic>
        <p:nvPicPr>
          <p:cNvPr id="3072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Findings </a:t>
            </a:r>
            <a:r>
              <a:rPr lang="en-US"/>
              <a:t>Kemlagilor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Decision making determined by CBO official</a:t>
            </a: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Public participation only as formality as a confirmation of strategic decision that make by CBO Leader</a:t>
            </a: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Succession of CBO officials are the impact within internal conflict among community.</a:t>
            </a: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The CBO Official do not have sufficient knowledge to maintain CBO Operational activity</a:t>
            </a: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People willingness to pay approximately up to 80 percent</a:t>
            </a: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Political conflict influence operational and </a:t>
            </a:r>
            <a:r>
              <a:rPr lang="en-US" sz="2000" dirty="0" err="1">
                <a:latin typeface="Calibri" pitchFamily="34" charset="0"/>
              </a:rPr>
              <a:t>mantainance</a:t>
            </a:r>
            <a:r>
              <a:rPr lang="en-US" sz="2000" dirty="0">
                <a:latin typeface="Calibri" pitchFamily="34" charset="0"/>
              </a:rPr>
              <a:t> of CBO activity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Historical Context</a:t>
            </a:r>
            <a:r>
              <a:rPr lang="en-US" sz="4000" dirty="0"/>
              <a:t>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763000" cy="3505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b="1" dirty="0">
              <a:latin typeface="Calibri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>
                <a:latin typeface="Calibri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In reality, the sustainability of community based service face serious constrain while  some CBO is no longer functional, inactive between 2-5 years period post construction. Some CBOs are able to maintain its existence, growth and provide water services to the community.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Culturally, there are two explanation as an explanation  to understand it. 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Firstly</a:t>
            </a:r>
            <a:r>
              <a:rPr lang="en-US" sz="2000" dirty="0">
                <a:latin typeface="Calibri" pitchFamily="34" charset="0"/>
              </a:rPr>
              <a:t> the constrain may not have been in existence at the time CBOs were formed. But as CBO move forward, a “organizational pattern ” could be major influence, on demand, affordability and ownership issue  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Calibri" pitchFamily="34" charset="0"/>
              </a:rPr>
              <a:t>Secondly, The CBO have to adopt </a:t>
            </a:r>
            <a:r>
              <a:rPr lang="en-US" sz="2000" dirty="0" err="1">
                <a:latin typeface="Calibri" pitchFamily="34" charset="0"/>
              </a:rPr>
              <a:t>behaviour</a:t>
            </a:r>
            <a:r>
              <a:rPr lang="en-US" sz="2000" dirty="0">
                <a:latin typeface="Calibri" pitchFamily="34" charset="0"/>
              </a:rPr>
              <a:t> of how everything are done based on the people action  that are in place</a:t>
            </a:r>
            <a:r>
              <a:rPr lang="en-US" sz="2000" dirty="0">
                <a:latin typeface="AGaramondPro-Regular"/>
              </a:rPr>
              <a:t>. </a:t>
            </a:r>
            <a:endParaRPr lang="en-U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en-US" sz="20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248400" cy="6096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000" dirty="0"/>
              <a:t>	</a:t>
            </a:r>
            <a:endParaRPr lang="en-US" sz="36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001000" cy="3352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Calibri" pitchFamily="34" charset="0"/>
              </a:rPr>
              <a:t>As a part of our research we conduct field study 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</a:rPr>
              <a:t> using multisite ethnography,  </a:t>
            </a:r>
            <a:r>
              <a:rPr lang="en-US" sz="2000" b="1" dirty="0">
                <a:latin typeface="Calibri" pitchFamily="34" charset="0"/>
              </a:rPr>
              <a:t>at  two locus, to understand cultural role and function of CBO among local society.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latin typeface="Calibri" pitchFamily="34" charset="0"/>
              </a:rPr>
              <a:t>Ende</a:t>
            </a:r>
            <a:r>
              <a:rPr lang="en-US" sz="2000" b="1" dirty="0">
                <a:latin typeface="Calibri" pitchFamily="34" charset="0"/>
              </a:rPr>
              <a:t>, East Nusa Tenggara  as a representation of  underdeveloped region in Eastern Indonesia (Outside Java)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latin typeface="Calibri" pitchFamily="34" charset="0"/>
              </a:rPr>
              <a:t>Lamongan</a:t>
            </a:r>
            <a:r>
              <a:rPr lang="en-US" sz="2000" b="1" dirty="0">
                <a:latin typeface="Calibri" pitchFamily="34" charset="0"/>
              </a:rPr>
              <a:t>, East Java as a representation of Community Based </a:t>
            </a:r>
            <a:r>
              <a:rPr lang="en-US" sz="2000" b="1" dirty="0" err="1">
                <a:latin typeface="Calibri" pitchFamily="34" charset="0"/>
              </a:rPr>
              <a:t>Organisation</a:t>
            </a:r>
            <a:r>
              <a:rPr lang="en-US" sz="2000" b="1" dirty="0">
                <a:latin typeface="Calibri" pitchFamily="34" charset="0"/>
              </a:rPr>
              <a:t>  in  Java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en-US" sz="1800" b="1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70263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37026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Content Placeholder 5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3575" y="3370263"/>
            <a:ext cx="2552700" cy="1914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>
                <a:latin typeface="Calibri" pitchFamily="34" charset="0"/>
              </a:rPr>
              <a:t>The Existing CBO Condition at </a:t>
            </a:r>
            <a:r>
              <a:rPr lang="en-US" sz="1800" dirty="0" err="1">
                <a:latin typeface="Calibri" pitchFamily="34" charset="0"/>
              </a:rPr>
              <a:t>Maukaro</a:t>
            </a:r>
            <a:r>
              <a:rPr lang="en-US" sz="1800" dirty="0">
                <a:latin typeface="Calibri" pitchFamily="34" charset="0"/>
              </a:rPr>
              <a:t> District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8153400" cy="550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83">
                <a:tc>
                  <a:txBody>
                    <a:bodyPr/>
                    <a:lstStyle/>
                    <a:p>
                      <a:r>
                        <a:rPr lang="en-US" sz="1800" dirty="0"/>
                        <a:t>Parameter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Koja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Aje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Koja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Kumi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Ae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Pu`u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 dirty="0"/>
                        <a:t>Annual Meeting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Once</a:t>
                      </a:r>
                      <a:r>
                        <a:rPr lang="en-US" sz="1800" baseline="0" dirty="0"/>
                        <a:t> a Year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Once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Once 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 dirty="0"/>
                        <a:t>Coverage area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 Village (Multisystem)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Village</a:t>
                      </a:r>
                    </a:p>
                    <a:p>
                      <a:r>
                        <a:rPr lang="en-US" sz="1800" dirty="0"/>
                        <a:t>(Multisystem)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Village</a:t>
                      </a:r>
                    </a:p>
                    <a:p>
                      <a:r>
                        <a:rPr lang="en-US" sz="1800" dirty="0"/>
                        <a:t>(Multisystem)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06">
                <a:tc>
                  <a:txBody>
                    <a:bodyPr/>
                    <a:lstStyle/>
                    <a:p>
                      <a:r>
                        <a:rPr lang="en-US" sz="1800" dirty="0"/>
                        <a:t>Operational </a:t>
                      </a:r>
                      <a:r>
                        <a:rPr lang="en-US" sz="1800" dirty="0" err="1"/>
                        <a:t>Maintanance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Technical</a:t>
                      </a:r>
                      <a:r>
                        <a:rPr lang="en-US" sz="1800" baseline="0" dirty="0"/>
                        <a:t> resources Dependency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Technical</a:t>
                      </a:r>
                      <a:r>
                        <a:rPr lang="en-US" sz="1800" baseline="0" dirty="0"/>
                        <a:t> Resources Dependency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Technical</a:t>
                      </a:r>
                      <a:r>
                        <a:rPr lang="en-US" sz="1800" baseline="0" dirty="0"/>
                        <a:t> Resources Dependency 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 dirty="0"/>
                        <a:t>Regeneration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 dirty="0"/>
                        <a:t>Willingness to Pay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Yes, almost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80 percent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Known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Known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506">
                <a:tc>
                  <a:txBody>
                    <a:bodyPr/>
                    <a:lstStyle/>
                    <a:p>
                      <a:r>
                        <a:rPr lang="en-US" sz="1800" dirty="0"/>
                        <a:t>Social</a:t>
                      </a:r>
                      <a:r>
                        <a:rPr lang="en-US" sz="1800" baseline="0" dirty="0"/>
                        <a:t> sanction/</a:t>
                      </a:r>
                      <a:r>
                        <a:rPr lang="en-US" sz="1800" dirty="0"/>
                        <a:t>Punishment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 dirty="0"/>
                        <a:t>Authority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Weak, Limited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functional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functional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 dirty="0"/>
                        <a:t>Local-level Decision</a:t>
                      </a:r>
                      <a:r>
                        <a:rPr lang="en-US" sz="1800" baseline="0" dirty="0"/>
                        <a:t> Making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Collective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functional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Functional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>
                <a:latin typeface="Calibri" pitchFamily="34" charset="0"/>
              </a:rPr>
              <a:t>The Existing CBO Condition at </a:t>
            </a:r>
            <a:r>
              <a:rPr lang="en-US" sz="1800" dirty="0" err="1">
                <a:latin typeface="Calibri" pitchFamily="34" charset="0"/>
              </a:rPr>
              <a:t>Maukaro</a:t>
            </a:r>
            <a:r>
              <a:rPr lang="en-US" sz="1800" dirty="0">
                <a:latin typeface="Calibri" pitchFamily="34" charset="0"/>
              </a:rPr>
              <a:t> District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8153400" cy="48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11">
                <a:tc>
                  <a:txBody>
                    <a:bodyPr/>
                    <a:lstStyle/>
                    <a:p>
                      <a:r>
                        <a:rPr lang="en-US" sz="1800" dirty="0"/>
                        <a:t>Parameter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Koja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Aje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Koja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Kumi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CBO </a:t>
                      </a:r>
                      <a:r>
                        <a:rPr lang="en-US" sz="1800" dirty="0" err="1"/>
                        <a:t>Ae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Pu`u</a:t>
                      </a:r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 dirty="0"/>
                        <a:t>Tariff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Flat Rate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Flat</a:t>
                      </a:r>
                      <a:r>
                        <a:rPr lang="en-US" sz="1800" baseline="0" dirty="0"/>
                        <a:t> Rate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Flat</a:t>
                      </a:r>
                      <a:r>
                        <a:rPr lang="en-US" sz="1800" baseline="0" dirty="0"/>
                        <a:t> Rate</a:t>
                      </a:r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5">
                <a:tc>
                  <a:txBody>
                    <a:bodyPr/>
                    <a:lstStyle/>
                    <a:p>
                      <a:r>
                        <a:rPr lang="en-US" sz="1800" dirty="0"/>
                        <a:t>Cultural</a:t>
                      </a:r>
                      <a:r>
                        <a:rPr lang="en-US" sz="1800" baseline="0" dirty="0"/>
                        <a:t> context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Traditionalist,Hierarchal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Traditionalist,Hierarchal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Traditionalist,Hierarchal</a:t>
                      </a:r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65">
                <a:tc>
                  <a:txBody>
                    <a:bodyPr/>
                    <a:lstStyle/>
                    <a:p>
                      <a:r>
                        <a:rPr lang="en-US" sz="1800" dirty="0"/>
                        <a:t>CBO`s</a:t>
                      </a:r>
                      <a:r>
                        <a:rPr lang="en-US" sz="1800" baseline="0" dirty="0"/>
                        <a:t> power position </a:t>
                      </a:r>
                      <a:r>
                        <a:rPr lang="en-US" sz="1800" dirty="0"/>
                        <a:t> 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Significant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Significant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Not Significant </a:t>
                      </a:r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27">
                <a:tc>
                  <a:txBody>
                    <a:bodyPr/>
                    <a:lstStyle/>
                    <a:p>
                      <a:r>
                        <a:rPr lang="en-US" sz="1800" dirty="0"/>
                        <a:t>Post-Construction Assistance 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Limited</a:t>
                      </a:r>
                      <a:r>
                        <a:rPr lang="en-US" sz="1800" baseline="0" dirty="0"/>
                        <a:t> by local Government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known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Known</a:t>
                      </a:r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r>
                        <a:rPr lang="en-US" sz="1800" dirty="0"/>
                        <a:t>Leadership</a:t>
                      </a:r>
                      <a:r>
                        <a:rPr lang="en-US" sz="1800" baseline="0" dirty="0"/>
                        <a:t> Pattern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Charismatic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Known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Known</a:t>
                      </a:r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r>
                        <a:rPr lang="en-US" sz="1800" dirty="0" err="1"/>
                        <a:t>Professionalisation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r>
                        <a:rPr lang="en-US" sz="1800" dirty="0" err="1"/>
                        <a:t>Organisational</a:t>
                      </a:r>
                      <a:r>
                        <a:rPr lang="en-US" sz="1800" baseline="0" dirty="0"/>
                        <a:t> type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association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association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association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Field Context</a:t>
            </a:r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165600"/>
            <a:ext cx="4038600" cy="2692400"/>
          </a:xfrm>
        </p:spPr>
      </p:pic>
      <p:pic>
        <p:nvPicPr>
          <p:cNvPr id="102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4038600" cy="2692400"/>
          </a:xfrm>
        </p:spPr>
      </p:pic>
      <p:sp>
        <p:nvSpPr>
          <p:cNvPr id="7" name="Rectangle 6"/>
          <p:cNvSpPr/>
          <p:nvPr/>
        </p:nvSpPr>
        <p:spPr>
          <a:xfrm>
            <a:off x="23813" y="1447800"/>
            <a:ext cx="4572000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N" dirty="0">
                <a:latin typeface="Arial" charset="0"/>
              </a:rPr>
              <a:t>A. CBO  </a:t>
            </a:r>
            <a:r>
              <a:rPr lang="en-IN" dirty="0" err="1">
                <a:latin typeface="Arial" charset="0"/>
              </a:rPr>
              <a:t>Koja</a:t>
            </a:r>
            <a:r>
              <a:rPr lang="en-IN" dirty="0">
                <a:latin typeface="Arial" charset="0"/>
              </a:rPr>
              <a:t> </a:t>
            </a:r>
            <a:r>
              <a:rPr lang="en-IN" dirty="0" err="1">
                <a:latin typeface="Arial" charset="0"/>
              </a:rPr>
              <a:t>Aje</a:t>
            </a:r>
            <a:r>
              <a:rPr lang="en-IN" dirty="0">
                <a:latin typeface="Arial" charset="0"/>
              </a:rPr>
              <a:t> </a:t>
            </a:r>
            <a:r>
              <a:rPr lang="en-IN" dirty="0" err="1">
                <a:latin typeface="Arial" charset="0"/>
              </a:rPr>
              <a:t>succesfully</a:t>
            </a:r>
            <a:r>
              <a:rPr lang="en-IN" dirty="0">
                <a:latin typeface="Arial" charset="0"/>
              </a:rPr>
              <a:t>  provide 3 Villages. Water infrastructure was built on  2006 by Pro-AIR.   </a:t>
            </a:r>
          </a:p>
          <a:p>
            <a:pPr>
              <a:defRPr/>
            </a:pPr>
            <a:r>
              <a:rPr lang="en-IN" dirty="0">
                <a:latin typeface="Arial" charset="0"/>
              </a:rPr>
              <a:t>     </a:t>
            </a:r>
          </a:p>
          <a:p>
            <a:pPr>
              <a:defRPr/>
            </a:pPr>
            <a:r>
              <a:rPr lang="en-IN" dirty="0">
                <a:latin typeface="Arial" charset="0"/>
              </a:rPr>
              <a:t>B. </a:t>
            </a:r>
            <a:r>
              <a:rPr lang="en-IN" dirty="0" err="1">
                <a:latin typeface="Arial" charset="0"/>
              </a:rPr>
              <a:t>Maukaro</a:t>
            </a:r>
            <a:r>
              <a:rPr lang="en-IN" dirty="0">
                <a:latin typeface="Arial" charset="0"/>
              </a:rPr>
              <a:t> Village</a:t>
            </a:r>
          </a:p>
          <a:p>
            <a:pPr>
              <a:defRPr/>
            </a:pPr>
            <a:r>
              <a:rPr lang="en-IN" dirty="0">
                <a:latin typeface="Arial" charset="0"/>
              </a:rPr>
              <a:t>     </a:t>
            </a:r>
            <a:r>
              <a:rPr lang="en-IN" dirty="0" err="1">
                <a:latin typeface="Arial" charset="0"/>
              </a:rPr>
              <a:t>Kolikapa</a:t>
            </a:r>
            <a:r>
              <a:rPr lang="en-IN" dirty="0">
                <a:latin typeface="Arial" charset="0"/>
              </a:rPr>
              <a:t> Village</a:t>
            </a:r>
          </a:p>
          <a:p>
            <a:pPr>
              <a:defRPr/>
            </a:pPr>
            <a:r>
              <a:rPr lang="en-IN" dirty="0">
                <a:latin typeface="Arial" charset="0"/>
              </a:rPr>
              <a:t>     </a:t>
            </a:r>
            <a:r>
              <a:rPr lang="en-IN" dirty="0" err="1">
                <a:latin typeface="Arial" charset="0"/>
              </a:rPr>
              <a:t>Ratesuba</a:t>
            </a:r>
            <a:r>
              <a:rPr lang="en-IN" dirty="0">
                <a:latin typeface="Arial" charset="0"/>
              </a:rPr>
              <a:t> Village</a:t>
            </a:r>
          </a:p>
          <a:p>
            <a:pPr>
              <a:defRPr/>
            </a:pPr>
            <a:r>
              <a:rPr lang="en-IN" dirty="0">
                <a:latin typeface="Arial" charset="0"/>
              </a:rPr>
              <a:t>     </a:t>
            </a:r>
            <a:r>
              <a:rPr lang="en-IN" dirty="0" err="1">
                <a:latin typeface="Arial" charset="0"/>
              </a:rPr>
              <a:t>Kabhirangga</a:t>
            </a:r>
            <a:r>
              <a:rPr lang="en-IN" dirty="0">
                <a:latin typeface="Arial" charset="0"/>
              </a:rPr>
              <a:t> Village</a:t>
            </a:r>
          </a:p>
          <a:p>
            <a:pPr>
              <a:defRPr/>
            </a:pPr>
            <a:endParaRPr lang="en-IN" dirty="0">
              <a:latin typeface="Arial" charset="0"/>
            </a:endParaRPr>
          </a:p>
          <a:p>
            <a:pPr>
              <a:defRPr/>
            </a:pPr>
            <a:r>
              <a:rPr lang="en-IN" dirty="0">
                <a:latin typeface="Arial" charset="0"/>
              </a:rPr>
              <a:t>C. Organisational pattern:</a:t>
            </a:r>
          </a:p>
          <a:p>
            <a:pPr>
              <a:defRPr/>
            </a:pPr>
            <a:endParaRPr lang="en-IN" dirty="0">
              <a:latin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latin typeface="Arial" charset="0"/>
              </a:rPr>
              <a:t>CBO Chairman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latin typeface="Arial" charset="0"/>
              </a:rPr>
              <a:t>Secretary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latin typeface="Arial" charset="0"/>
              </a:rPr>
              <a:t>Treasury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latin typeface="Arial" charset="0"/>
              </a:rPr>
              <a:t>Technical Officer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IN" dirty="0">
                <a:latin typeface="Arial" charset="0"/>
              </a:rPr>
              <a:t>Zone Coordinator     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 err="1">
                <a:latin typeface="Arial" charset="0"/>
              </a:rPr>
              <a:t>D.Post</a:t>
            </a:r>
            <a:r>
              <a:rPr lang="en-US" dirty="0">
                <a:latin typeface="Arial" charset="0"/>
              </a:rPr>
              <a:t> Construction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Limited supervision by local Government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 </a:t>
            </a:r>
            <a:r>
              <a:rPr lang="en-US" sz="2000" b="1" dirty="0">
                <a:latin typeface="Calibri" pitchFamily="34" charset="0"/>
              </a:rPr>
              <a:t>Finding</a:t>
            </a:r>
            <a:r>
              <a:rPr lang="en-US" sz="3200" b="1" dirty="0"/>
              <a:t>: </a:t>
            </a:r>
            <a:r>
              <a:rPr lang="en-US" sz="2000" b="1" dirty="0"/>
              <a:t>The role of </a:t>
            </a:r>
            <a:r>
              <a:rPr lang="en-US" sz="2000" b="1" i="1" dirty="0" err="1"/>
              <a:t>Adat</a:t>
            </a:r>
            <a:r>
              <a:rPr lang="en-US" sz="2000" b="1" dirty="0"/>
              <a:t> leader and Power relation within CBO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Seven Type of </a:t>
            </a:r>
            <a:r>
              <a:rPr lang="en-US" sz="2000" b="1" dirty="0" err="1"/>
              <a:t>Mosalaki</a:t>
            </a:r>
            <a:r>
              <a:rPr lang="en-US" sz="2000" b="1" dirty="0"/>
              <a:t>:</a:t>
            </a:r>
          </a:p>
          <a:p>
            <a:pPr eaLnBrk="1" hangingPunct="1">
              <a:defRPr/>
            </a:pPr>
            <a:r>
              <a:rPr lang="fi-FI" sz="1600" dirty="0">
                <a:latin typeface="ApolloMT"/>
              </a:rPr>
              <a:t>1. </a:t>
            </a:r>
            <a:r>
              <a:rPr lang="fi-FI" sz="1600" i="1" dirty="0">
                <a:latin typeface="ApolloMT-Italic"/>
              </a:rPr>
              <a:t>mosa kaba laki wéa</a:t>
            </a: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a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who is rich in livestock and gold (chains)</a:t>
            </a:r>
          </a:p>
          <a:p>
            <a:pPr eaLnBrk="1" hangingPunct="1">
              <a:defRPr/>
            </a:pPr>
            <a:r>
              <a:rPr lang="fi-FI" sz="1600" dirty="0">
                <a:latin typeface="ApolloMT"/>
              </a:rPr>
              <a:t>2. </a:t>
            </a:r>
            <a:r>
              <a:rPr lang="fi-FI" sz="1600" i="1" dirty="0">
                <a:latin typeface="ApolloMT-Italic"/>
              </a:rPr>
              <a:t>mosa tana laki watu </a:t>
            </a:r>
            <a:r>
              <a:rPr lang="fi-FI" sz="1600" dirty="0">
                <a:latin typeface="ApolloMT"/>
              </a:rPr>
              <a:t>OR </a:t>
            </a:r>
            <a:r>
              <a:rPr lang="fi-FI" sz="1600" i="1" dirty="0">
                <a:latin typeface="ApolloMT-Italic"/>
              </a:rPr>
              <a:t>mosa watu laki tana</a:t>
            </a: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a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who owns a large plot of land</a:t>
            </a:r>
          </a:p>
          <a:p>
            <a:pPr eaLnBrk="1" hangingPunct="1">
              <a:defRPr/>
            </a:pPr>
            <a:r>
              <a:rPr lang="fi-FI" sz="1600" dirty="0">
                <a:latin typeface="ApolloMT"/>
              </a:rPr>
              <a:t>3. </a:t>
            </a:r>
            <a:r>
              <a:rPr lang="fi-FI" sz="1600" i="1" dirty="0">
                <a:latin typeface="ApolloMT-Italic"/>
              </a:rPr>
              <a:t>mosa nua laki bo’a</a:t>
            </a: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a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within the village (not the greatest of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dirty="0">
                <a:latin typeface="ApolloMT"/>
              </a:rPr>
              <a:t>; a ‘local hero’)</a:t>
            </a:r>
          </a:p>
          <a:p>
            <a:pPr eaLnBrk="1" hangingPunct="1">
              <a:defRPr/>
            </a:pPr>
            <a:r>
              <a:rPr lang="fi-FI" sz="1600" dirty="0">
                <a:latin typeface="ApolloMT"/>
              </a:rPr>
              <a:t>4. </a:t>
            </a:r>
            <a:r>
              <a:rPr lang="fi-FI" sz="1600" i="1" dirty="0">
                <a:latin typeface="ApolloMT-Italic"/>
              </a:rPr>
              <a:t>mosa wiwi laki lema</a:t>
            </a: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a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with exceptional oratorical skills</a:t>
            </a:r>
          </a:p>
          <a:p>
            <a:pPr eaLnBrk="1" hangingPunct="1">
              <a:defRPr/>
            </a:pPr>
            <a:r>
              <a:rPr lang="fi-FI" sz="1600" dirty="0">
                <a:latin typeface="ApolloMT"/>
              </a:rPr>
              <a:t>5. </a:t>
            </a:r>
            <a:r>
              <a:rPr lang="fi-FI" sz="1600" i="1" dirty="0">
                <a:latin typeface="ApolloMT-Italic"/>
              </a:rPr>
              <a:t>mosa toa laki wela</a:t>
            </a: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a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who frequently practices ritual killing of water buffaloes and</a:t>
            </a: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pigs</a:t>
            </a: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6.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pedu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rona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OR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péu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rona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OR</a:t>
            </a:r>
          </a:p>
          <a:p>
            <a:pPr eaLnBrk="1" hangingPunct="1">
              <a:defRPr/>
            </a:pP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wiu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pi’u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OR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pedu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pada</a:t>
            </a:r>
            <a:endParaRPr lang="en-US" sz="1600" i="1" dirty="0">
              <a:latin typeface="ApolloMT-Italic"/>
            </a:endParaRP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a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who always gives good advice to others</a:t>
            </a:r>
          </a:p>
          <a:p>
            <a:pPr eaLnBrk="1" hangingPunct="1">
              <a:defRPr/>
            </a:pPr>
            <a:r>
              <a:rPr lang="it-IT" sz="1600" dirty="0">
                <a:latin typeface="ApolloMT"/>
              </a:rPr>
              <a:t>7. </a:t>
            </a:r>
            <a:r>
              <a:rPr lang="it-IT" sz="1600" i="1" dirty="0">
                <a:latin typeface="ApolloMT-Italic"/>
              </a:rPr>
              <a:t>mosa po laki péra/pu`u</a:t>
            </a:r>
          </a:p>
          <a:p>
            <a:pPr eaLnBrk="1" hangingPunct="1">
              <a:defRPr/>
            </a:pPr>
            <a:r>
              <a:rPr lang="en-US" sz="1600" dirty="0">
                <a:latin typeface="ApolloMT"/>
              </a:rPr>
              <a:t>a </a:t>
            </a:r>
            <a:r>
              <a:rPr lang="en-US" sz="1600" i="1" dirty="0" err="1">
                <a:latin typeface="ApolloMT-Italic"/>
              </a:rPr>
              <a:t>mosa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i="1" dirty="0" err="1">
                <a:latin typeface="ApolloMT-Italic"/>
              </a:rPr>
              <a:t>laki</a:t>
            </a:r>
            <a:r>
              <a:rPr lang="en-US" sz="1600" i="1" dirty="0">
                <a:latin typeface="ApolloMT-Italic"/>
              </a:rPr>
              <a:t> </a:t>
            </a:r>
            <a:r>
              <a:rPr lang="en-US" sz="1600" dirty="0">
                <a:latin typeface="ApolloMT"/>
              </a:rPr>
              <a:t>able to instruct others</a:t>
            </a:r>
            <a:endParaRPr lang="en-US" sz="1600" b="1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0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Two Structure : One Loyalty</a:t>
            </a: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Traditional Structure : The </a:t>
            </a:r>
            <a:r>
              <a:rPr lang="en-US" sz="2000" dirty="0" err="1">
                <a:latin typeface="Calibri" pitchFamily="34" charset="0"/>
              </a:rPr>
              <a:t>Mosalaki`s</a:t>
            </a:r>
            <a:r>
              <a:rPr lang="en-US" sz="2000" dirty="0">
                <a:latin typeface="Calibri" pitchFamily="34" charset="0"/>
              </a:rPr>
              <a:t>   hierarchal system </a:t>
            </a:r>
          </a:p>
          <a:p>
            <a:pPr eaLnBrk="1" hangingPunct="1">
              <a:defRPr/>
            </a:pPr>
            <a:r>
              <a:rPr lang="en-US" sz="2000" dirty="0">
                <a:latin typeface="Calibri" pitchFamily="34" charset="0"/>
              </a:rPr>
              <a:t>Formal Structure        : Formal </a:t>
            </a:r>
            <a:r>
              <a:rPr lang="en-US" sz="2000" dirty="0" err="1">
                <a:latin typeface="Calibri" pitchFamily="34" charset="0"/>
              </a:rPr>
              <a:t>Bereaucracy</a:t>
            </a:r>
            <a:r>
              <a:rPr lang="en-US" sz="2000" dirty="0">
                <a:latin typeface="Calibri" pitchFamily="34" charset="0"/>
              </a:rPr>
              <a:t>	</a:t>
            </a:r>
          </a:p>
          <a:p>
            <a:pPr algn="just" eaLnBrk="1" hangingPunct="1">
              <a:defRPr/>
            </a:pPr>
            <a:r>
              <a:rPr lang="en-US" sz="2000" dirty="0">
                <a:latin typeface="Calibri" pitchFamily="34" charset="0"/>
              </a:rPr>
              <a:t>People would follow the traditional structure, except for “charismatic” state official.</a:t>
            </a:r>
          </a:p>
          <a:p>
            <a:pPr algn="just" eaLnBrk="1" hangingPunct="1">
              <a:defRPr/>
            </a:pPr>
            <a:r>
              <a:rPr lang="en-US" sz="2000" dirty="0">
                <a:latin typeface="Calibri" pitchFamily="34" charset="0"/>
              </a:rPr>
              <a:t>Potential Conflict  among The </a:t>
            </a:r>
            <a:r>
              <a:rPr lang="en-US" sz="2000" dirty="0" err="1">
                <a:latin typeface="Calibri" pitchFamily="34" charset="0"/>
              </a:rPr>
              <a:t>Mosalaki</a:t>
            </a:r>
            <a:r>
              <a:rPr lang="en-US" sz="2000" dirty="0">
                <a:latin typeface="Calibri" pitchFamily="34" charset="0"/>
              </a:rPr>
              <a:t> system and formal bureaucracy</a:t>
            </a: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3387</TotalTime>
  <Words>1760</Words>
  <Application>Microsoft Office PowerPoint</Application>
  <PresentationFormat>On-screen Show (4:3)</PresentationFormat>
  <Paragraphs>369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Wingdings</vt:lpstr>
      <vt:lpstr>Calibri</vt:lpstr>
      <vt:lpstr>Times New Roman</vt:lpstr>
      <vt:lpstr>AGaramondPro-Regular</vt:lpstr>
      <vt:lpstr>ApolloMT</vt:lpstr>
      <vt:lpstr>ApolloMT-Italic</vt:lpstr>
      <vt:lpstr>Ripple</vt:lpstr>
      <vt:lpstr>MANAGING ORGANIZATIONAL CULTURE ON COMMUNITY  BASED  WATER SERVICE IN INDONESIA: A COMPARATIVE FIELD STUDY ON EAST JAVA AND EAST NUSA TENGGARA</vt:lpstr>
      <vt:lpstr>Historical Context </vt:lpstr>
      <vt:lpstr>Historical Context </vt:lpstr>
      <vt:lpstr> </vt:lpstr>
      <vt:lpstr>The Existing CBO Condition at Maukaro District</vt:lpstr>
      <vt:lpstr>The Existing CBO Condition at Maukaro District</vt:lpstr>
      <vt:lpstr>Field Context</vt:lpstr>
      <vt:lpstr> Finding: The role of Adat leader and Power relation within CBO</vt:lpstr>
      <vt:lpstr>Findings</vt:lpstr>
      <vt:lpstr>Findings</vt:lpstr>
      <vt:lpstr>Finding</vt:lpstr>
      <vt:lpstr>Stakeholder Context </vt:lpstr>
      <vt:lpstr>Finding</vt:lpstr>
      <vt:lpstr>Field Context on Lamongan</vt:lpstr>
      <vt:lpstr>Findings</vt:lpstr>
      <vt:lpstr>The Existing CBO Condition at Tlanak Village and Kemlagilor Village,Lamongan Regency  (Field finding)</vt:lpstr>
      <vt:lpstr>The Existing CBO Condition at Tlanak Village,Lamongan</vt:lpstr>
      <vt:lpstr>Tlanak</vt:lpstr>
      <vt:lpstr>Tlanak</vt:lpstr>
      <vt:lpstr> Tlanak: Professionalisation and Power relation within CBO</vt:lpstr>
      <vt:lpstr>Tlanak</vt:lpstr>
      <vt:lpstr>Tlanak</vt:lpstr>
      <vt:lpstr>Tlanak</vt:lpstr>
      <vt:lpstr>Tlanak</vt:lpstr>
      <vt:lpstr>Kemlagilor Findings</vt:lpstr>
      <vt:lpstr>Kemlagilor</vt:lpstr>
      <vt:lpstr>Kemlagilor</vt:lpstr>
      <vt:lpstr>Findings Kemlagilor</vt:lpstr>
    </vt:vector>
  </TitlesOfParts>
  <Company>Dushthya Shasthya Kendra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Akram Hossain</dc:creator>
  <cp:lastModifiedBy>Mohamad Mova AlAfghani</cp:lastModifiedBy>
  <cp:revision>417</cp:revision>
  <dcterms:created xsi:type="dcterms:W3CDTF">2008-01-27T03:02:01Z</dcterms:created>
  <dcterms:modified xsi:type="dcterms:W3CDTF">2016-07-18T13:33:49Z</dcterms:modified>
</cp:coreProperties>
</file>