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7" r:id="rId2"/>
    <p:sldId id="258" r:id="rId3"/>
    <p:sldId id="259" r:id="rId4"/>
    <p:sldId id="260" r:id="rId5"/>
    <p:sldId id="262" r:id="rId6"/>
    <p:sldId id="261" r:id="rId7"/>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Calibri" panose="020F0502020204030204" pitchFamily="34" charset="0"/>
        <a:ea typeface="MS PGothic" panose="020B0600070205080204" pitchFamily="34" charset="-128"/>
        <a:cs typeface="+mn-cs"/>
      </a:defRPr>
    </a:lvl1pPr>
    <a:lvl2pPr marL="457200" algn="l" defTabSz="457200" rtl="0" fontAlgn="base">
      <a:spcBef>
        <a:spcPct val="0"/>
      </a:spcBef>
      <a:spcAft>
        <a:spcPct val="0"/>
      </a:spcAft>
      <a:defRPr sz="2400" kern="1200">
        <a:solidFill>
          <a:schemeClr val="tx1"/>
        </a:solidFill>
        <a:latin typeface="Calibri" panose="020F0502020204030204" pitchFamily="34" charset="0"/>
        <a:ea typeface="MS PGothic" panose="020B0600070205080204" pitchFamily="34" charset="-128"/>
        <a:cs typeface="+mn-cs"/>
      </a:defRPr>
    </a:lvl2pPr>
    <a:lvl3pPr marL="914400" algn="l" defTabSz="457200" rtl="0" fontAlgn="base">
      <a:spcBef>
        <a:spcPct val="0"/>
      </a:spcBef>
      <a:spcAft>
        <a:spcPct val="0"/>
      </a:spcAft>
      <a:defRPr sz="2400" kern="1200">
        <a:solidFill>
          <a:schemeClr val="tx1"/>
        </a:solidFill>
        <a:latin typeface="Calibri" panose="020F0502020204030204" pitchFamily="34" charset="0"/>
        <a:ea typeface="MS PGothic" panose="020B0600070205080204" pitchFamily="34" charset="-128"/>
        <a:cs typeface="+mn-cs"/>
      </a:defRPr>
    </a:lvl3pPr>
    <a:lvl4pPr marL="1371600" algn="l" defTabSz="457200" rtl="0" fontAlgn="base">
      <a:spcBef>
        <a:spcPct val="0"/>
      </a:spcBef>
      <a:spcAft>
        <a:spcPct val="0"/>
      </a:spcAft>
      <a:defRPr sz="2400" kern="1200">
        <a:solidFill>
          <a:schemeClr val="tx1"/>
        </a:solidFill>
        <a:latin typeface="Calibri" panose="020F0502020204030204" pitchFamily="34" charset="0"/>
        <a:ea typeface="MS PGothic" panose="020B0600070205080204" pitchFamily="34" charset="-128"/>
        <a:cs typeface="+mn-cs"/>
      </a:defRPr>
    </a:lvl4pPr>
    <a:lvl5pPr marL="1828800" algn="l" defTabSz="457200" rtl="0" fontAlgn="base">
      <a:spcBef>
        <a:spcPct val="0"/>
      </a:spcBef>
      <a:spcAft>
        <a:spcPct val="0"/>
      </a:spcAft>
      <a:defRPr sz="2400"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7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D0D2DB0B-41E0-4B3C-A25A-1D801CD28C5C}" type="datetimeFigureOut">
              <a:rPr lang="en-US" altLang="en-US"/>
              <a:pPr/>
              <a:t>7/18/2016</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698DA04-A334-4B06-8A52-804BF83FCFB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Financing framework has correlation with the regulatory framework to sustain community watsan. Identify what is the best financing framework would influence the regulatory design for example: the subsidy type of watsan service creates ownership issue and the regulation needs to address this issue. On the other hand, in the non subsidy type of watsan service, where the financing and CB facilities are made by the community themselves, the asset ownership is no longer an issue. </a:t>
            </a:r>
          </a:p>
        </p:txBody>
      </p:sp>
      <p:sp>
        <p:nvSpPr>
          <p:cNvPr id="92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D1FE07B1-F3AC-475D-BBA5-03D601C1464D}" type="slidenum">
              <a:rPr lang="en-US" altLang="en-US" sz="1200"/>
              <a:pPr eaLnBrk="1" hangingPunct="1"/>
              <a:t>6</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9EFEC1D9-96F8-40BC-98FB-F367F218EF9F}" type="datetimeFigureOut">
              <a:rPr lang="en-US" altLang="en-US"/>
              <a:pPr/>
              <a:t>7/18/2016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79D2952-F568-4C42-AEEF-6ED0D7A94C21}" type="slidenum">
              <a:rPr lang="en-US" altLang="en-US"/>
              <a:pPr/>
              <a:t>‹#›</a:t>
            </a:fld>
            <a:endParaRPr lang="en-US" altLang="en-US"/>
          </a:p>
        </p:txBody>
      </p:sp>
    </p:spTree>
    <p:extLst>
      <p:ext uri="{BB962C8B-B14F-4D97-AF65-F5344CB8AC3E}">
        <p14:creationId xmlns:p14="http://schemas.microsoft.com/office/powerpoint/2010/main" val="4283061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9ED740C-D6F0-4048-83CB-4019AED0305C}" type="datetimeFigureOut">
              <a:rPr lang="en-US" altLang="en-US"/>
              <a:pPr/>
              <a:t>7/18/2016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D63D50B-1AA3-4791-9FF5-9FA3282F9426}" type="slidenum">
              <a:rPr lang="en-US" altLang="en-US"/>
              <a:pPr/>
              <a:t>‹#›</a:t>
            </a:fld>
            <a:endParaRPr lang="en-US" altLang="en-US"/>
          </a:p>
        </p:txBody>
      </p:sp>
    </p:spTree>
    <p:extLst>
      <p:ext uri="{BB962C8B-B14F-4D97-AF65-F5344CB8AC3E}">
        <p14:creationId xmlns:p14="http://schemas.microsoft.com/office/powerpoint/2010/main" val="2370907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BC159CB-C4C8-4C82-AC19-3F8A39E3D18E}" type="datetimeFigureOut">
              <a:rPr lang="en-US" altLang="en-US"/>
              <a:pPr/>
              <a:t>7/18/2016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D86CE40-3265-4179-9D16-CFDA04676A88}" type="slidenum">
              <a:rPr lang="en-US" altLang="en-US"/>
              <a:pPr/>
              <a:t>‹#›</a:t>
            </a:fld>
            <a:endParaRPr lang="en-US" altLang="en-US"/>
          </a:p>
        </p:txBody>
      </p:sp>
    </p:spTree>
    <p:extLst>
      <p:ext uri="{BB962C8B-B14F-4D97-AF65-F5344CB8AC3E}">
        <p14:creationId xmlns:p14="http://schemas.microsoft.com/office/powerpoint/2010/main" val="3765396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299D071-DD6F-4357-AA4E-1E7964A90CB4}" type="datetimeFigureOut">
              <a:rPr lang="en-US" altLang="en-US"/>
              <a:pPr/>
              <a:t>7/18/2016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E7511B7-E12C-462A-BEE3-13BF2E0AA4C4}" type="slidenum">
              <a:rPr lang="en-US" altLang="en-US"/>
              <a:pPr/>
              <a:t>‹#›</a:t>
            </a:fld>
            <a:endParaRPr lang="en-US" altLang="en-US"/>
          </a:p>
        </p:txBody>
      </p:sp>
    </p:spTree>
    <p:extLst>
      <p:ext uri="{BB962C8B-B14F-4D97-AF65-F5344CB8AC3E}">
        <p14:creationId xmlns:p14="http://schemas.microsoft.com/office/powerpoint/2010/main" val="2634956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D8059AC0-EA66-486E-9FFA-D71EE8264957}" type="datetimeFigureOut">
              <a:rPr lang="en-US" altLang="en-US"/>
              <a:pPr/>
              <a:t>7/18/2016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CE6B288-4B88-421A-89FE-F3CAA44928BE}" type="slidenum">
              <a:rPr lang="en-US" altLang="en-US"/>
              <a:pPr/>
              <a:t>‹#›</a:t>
            </a:fld>
            <a:endParaRPr lang="en-US" altLang="en-US"/>
          </a:p>
        </p:txBody>
      </p:sp>
    </p:spTree>
    <p:extLst>
      <p:ext uri="{BB962C8B-B14F-4D97-AF65-F5344CB8AC3E}">
        <p14:creationId xmlns:p14="http://schemas.microsoft.com/office/powerpoint/2010/main" val="196046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619C2971-84D5-4EFD-B58D-12F058968B9C}" type="datetimeFigureOut">
              <a:rPr lang="en-US" altLang="en-US"/>
              <a:pPr/>
              <a:t>7/18/2016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F8DED40-0BF6-488A-A613-7E7458F1A62D}" type="slidenum">
              <a:rPr lang="en-US" altLang="en-US"/>
              <a:pPr/>
              <a:t>‹#›</a:t>
            </a:fld>
            <a:endParaRPr lang="en-US" altLang="en-US"/>
          </a:p>
        </p:txBody>
      </p:sp>
    </p:spTree>
    <p:extLst>
      <p:ext uri="{BB962C8B-B14F-4D97-AF65-F5344CB8AC3E}">
        <p14:creationId xmlns:p14="http://schemas.microsoft.com/office/powerpoint/2010/main" val="1855985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B3BC42A7-E3FE-4A17-A1B9-A9AC05212560}" type="datetimeFigureOut">
              <a:rPr lang="en-US" altLang="en-US"/>
              <a:pPr/>
              <a:t>7/18/2016</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3F22286-00E7-494B-8CC9-5CB66FE7A166}" type="slidenum">
              <a:rPr lang="en-US" altLang="en-US"/>
              <a:pPr/>
              <a:t>‹#›</a:t>
            </a:fld>
            <a:endParaRPr lang="en-US" altLang="en-US"/>
          </a:p>
        </p:txBody>
      </p:sp>
    </p:spTree>
    <p:extLst>
      <p:ext uri="{BB962C8B-B14F-4D97-AF65-F5344CB8AC3E}">
        <p14:creationId xmlns:p14="http://schemas.microsoft.com/office/powerpoint/2010/main" val="3583084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808C11E0-82B3-42B8-B487-0CAAE246DB2D}" type="datetimeFigureOut">
              <a:rPr lang="en-US" altLang="en-US"/>
              <a:pPr/>
              <a:t>7/18/2016</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CA423684-1211-4D78-AF3F-6B16E34084AF}" type="slidenum">
              <a:rPr lang="en-US" altLang="en-US"/>
              <a:pPr/>
              <a:t>‹#›</a:t>
            </a:fld>
            <a:endParaRPr lang="en-US" altLang="en-US"/>
          </a:p>
        </p:txBody>
      </p:sp>
    </p:spTree>
    <p:extLst>
      <p:ext uri="{BB962C8B-B14F-4D97-AF65-F5344CB8AC3E}">
        <p14:creationId xmlns:p14="http://schemas.microsoft.com/office/powerpoint/2010/main" val="3790894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C7B6EB87-7903-4A5B-B4F4-52BB1DF44B7C}" type="datetimeFigureOut">
              <a:rPr lang="en-US" altLang="en-US"/>
              <a:pPr/>
              <a:t>7/18/2016</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33231E54-8DDF-45B1-BF88-2420BF807F62}" type="slidenum">
              <a:rPr lang="en-US" altLang="en-US"/>
              <a:pPr/>
              <a:t>‹#›</a:t>
            </a:fld>
            <a:endParaRPr lang="en-US" altLang="en-US"/>
          </a:p>
        </p:txBody>
      </p:sp>
    </p:spTree>
    <p:extLst>
      <p:ext uri="{BB962C8B-B14F-4D97-AF65-F5344CB8AC3E}">
        <p14:creationId xmlns:p14="http://schemas.microsoft.com/office/powerpoint/2010/main" val="1087870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7D041406-70D8-46A6-BBA3-E2634E4DBA81}" type="datetimeFigureOut">
              <a:rPr lang="en-US" altLang="en-US"/>
              <a:pPr/>
              <a:t>7/18/2016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97F820C-20C7-4D51-93DD-EE754916EDFE}" type="slidenum">
              <a:rPr lang="en-US" altLang="en-US"/>
              <a:pPr/>
              <a:t>‹#›</a:t>
            </a:fld>
            <a:endParaRPr lang="en-US" altLang="en-US"/>
          </a:p>
        </p:txBody>
      </p:sp>
    </p:spTree>
    <p:extLst>
      <p:ext uri="{BB962C8B-B14F-4D97-AF65-F5344CB8AC3E}">
        <p14:creationId xmlns:p14="http://schemas.microsoft.com/office/powerpoint/2010/main" val="2832348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AB37DB6B-E1F9-4787-83C4-0843A79AA96C}" type="datetimeFigureOut">
              <a:rPr lang="en-US" altLang="en-US"/>
              <a:pPr/>
              <a:t>7/18/2016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3FB4082-EB12-4AB7-8486-3F0B5C6B7203}" type="slidenum">
              <a:rPr lang="en-US" altLang="en-US"/>
              <a:pPr/>
              <a:t>‹#›</a:t>
            </a:fld>
            <a:endParaRPr lang="en-US" altLang="en-US"/>
          </a:p>
        </p:txBody>
      </p:sp>
    </p:spTree>
    <p:extLst>
      <p:ext uri="{BB962C8B-B14F-4D97-AF65-F5344CB8AC3E}">
        <p14:creationId xmlns:p14="http://schemas.microsoft.com/office/powerpoint/2010/main" val="2696582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ECF6907E-0732-4750-9FBB-6BBC3C4B03FF}" type="datetimeFigureOut">
              <a:rPr lang="en-US" altLang="en-US"/>
              <a:pPr/>
              <a:t>7/18/2016</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F28396D1-62F2-4450-B363-77C7E1FFC00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ctrTitle"/>
          </p:nvPr>
        </p:nvSpPr>
        <p:spPr>
          <a:xfrm>
            <a:off x="1143000" y="2233613"/>
            <a:ext cx="6858000" cy="2209800"/>
          </a:xfrm>
        </p:spPr>
        <p:txBody>
          <a:bodyPr/>
          <a:lstStyle/>
          <a:p>
            <a:pPr eaLnBrk="1" hangingPunct="1"/>
            <a:r>
              <a:rPr lang="en-GB" altLang="en-US" sz="3200" b="1"/>
              <a:t>Community-Based Water and Sanitation in Indonesia:</a:t>
            </a:r>
            <a:br>
              <a:rPr lang="en-GB" altLang="en-US" sz="3200" b="1"/>
            </a:br>
            <a:r>
              <a:rPr lang="en-GB" altLang="en-US" sz="3200" b="1"/>
              <a:t>Legal Forms, Ownership &amp; Regulatory Framework for Financing</a:t>
            </a:r>
          </a:p>
        </p:txBody>
      </p:sp>
      <p:sp>
        <p:nvSpPr>
          <p:cNvPr id="3074" name="Subtitle 2"/>
          <p:cNvSpPr>
            <a:spLocks noGrp="1"/>
          </p:cNvSpPr>
          <p:nvPr>
            <p:ph type="subTitle" idx="1"/>
          </p:nvPr>
        </p:nvSpPr>
        <p:spPr>
          <a:xfrm>
            <a:off x="1143000" y="4657725"/>
            <a:ext cx="7216775" cy="1655763"/>
          </a:xfrm>
        </p:spPr>
        <p:txBody>
          <a:bodyPr rtlCol="0">
            <a:normAutofit/>
          </a:bodyPr>
          <a:lstStyle/>
          <a:p>
            <a:pPr eaLnBrk="1" fontAlgn="auto" hangingPunct="1">
              <a:spcAft>
                <a:spcPts val="0"/>
              </a:spcAft>
              <a:buFont typeface="Arial"/>
              <a:buNone/>
              <a:defRPr/>
            </a:pPr>
            <a:r>
              <a:rPr lang="en-GB" sz="2000" dirty="0">
                <a:ea typeface="+mn-ea"/>
                <a:cs typeface="+mn-cs"/>
              </a:rPr>
              <a:t>Dyah Paramita</a:t>
            </a:r>
            <a:br>
              <a:rPr lang="en-GB" sz="2000" dirty="0">
                <a:ea typeface="+mn-ea"/>
                <a:cs typeface="+mn-cs"/>
              </a:rPr>
            </a:br>
            <a:r>
              <a:rPr lang="en-GB" sz="2000" dirty="0" err="1">
                <a:ea typeface="+mn-ea"/>
                <a:cs typeface="+mn-cs"/>
              </a:rPr>
              <a:t>Center</a:t>
            </a:r>
            <a:r>
              <a:rPr lang="en-GB" sz="2000" dirty="0">
                <a:ea typeface="+mn-ea"/>
                <a:cs typeface="+mn-cs"/>
              </a:rPr>
              <a:t> for Regulation, Policy and Governance (CRPG)</a:t>
            </a:r>
          </a:p>
          <a:p>
            <a:pPr eaLnBrk="1" fontAlgn="auto" hangingPunct="1">
              <a:spcAft>
                <a:spcPts val="0"/>
              </a:spcAft>
              <a:buFont typeface="Arial"/>
              <a:buNone/>
              <a:defRPr/>
            </a:pPr>
            <a:r>
              <a:rPr lang="en-GB" sz="2000" dirty="0">
                <a:ea typeface="+mn-ea"/>
                <a:cs typeface="+mn-cs"/>
              </a:rPr>
              <a:t>CRPG Workshop, </a:t>
            </a:r>
            <a:r>
              <a:rPr lang="en-GB" sz="2000" dirty="0" err="1">
                <a:ea typeface="+mn-ea"/>
                <a:cs typeface="+mn-cs"/>
              </a:rPr>
              <a:t>Novotel</a:t>
            </a:r>
            <a:r>
              <a:rPr lang="en-GB" sz="2000" dirty="0">
                <a:ea typeface="+mn-ea"/>
                <a:cs typeface="+mn-cs"/>
              </a:rPr>
              <a:t> Resort Hotel, Bogor, February 8</a:t>
            </a:r>
            <a:r>
              <a:rPr lang="en-GB" sz="2000" baseline="30000" dirty="0">
                <a:ea typeface="+mn-ea"/>
                <a:cs typeface="+mn-cs"/>
              </a:rPr>
              <a:t>th</a:t>
            </a:r>
            <a:r>
              <a:rPr lang="en-GB" sz="2000" dirty="0">
                <a:ea typeface="+mn-ea"/>
                <a:cs typeface="+mn-cs"/>
              </a:rPr>
              <a:t>, 2015</a:t>
            </a:r>
          </a:p>
          <a:p>
            <a:pPr eaLnBrk="1" fontAlgn="auto" hangingPunct="1">
              <a:spcAft>
                <a:spcPts val="0"/>
              </a:spcAft>
              <a:buFont typeface="Arial"/>
              <a:buNone/>
              <a:defRPr/>
            </a:pPr>
            <a:endParaRPr lang="en-GB" dirty="0">
              <a:ea typeface="+mn-ea"/>
              <a:cs typeface="+mn-cs"/>
            </a:endParaRPr>
          </a:p>
        </p:txBody>
      </p:sp>
      <p:pic>
        <p:nvPicPr>
          <p:cNvPr id="2051"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90963" y="419100"/>
            <a:ext cx="1527175"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itle 1"/>
          <p:cNvSpPr>
            <a:spLocks noGrp="1"/>
          </p:cNvSpPr>
          <p:nvPr>
            <p:ph type="title"/>
          </p:nvPr>
        </p:nvSpPr>
        <p:spPr/>
        <p:txBody>
          <a:bodyPr/>
          <a:lstStyle/>
          <a:p>
            <a:pPr eaLnBrk="1" hangingPunct="1"/>
            <a:r>
              <a:rPr lang="en-GB" altLang="en-US" sz="2400" b="1"/>
              <a:t>Legal Forms, Ownership &amp; Regulatory Framework for Financing</a:t>
            </a:r>
            <a:endParaRPr lang="en-US" altLang="en-US" sz="2400"/>
          </a:p>
        </p:txBody>
      </p:sp>
      <p:sp>
        <p:nvSpPr>
          <p:cNvPr id="3074" name="Content Placeholder 2"/>
          <p:cNvSpPr>
            <a:spLocks noGrp="1"/>
          </p:cNvSpPr>
          <p:nvPr>
            <p:ph idx="1"/>
          </p:nvPr>
        </p:nvSpPr>
        <p:spPr/>
        <p:txBody>
          <a:bodyPr/>
          <a:lstStyle/>
          <a:p>
            <a:pPr marL="514350" indent="-514350" eaLnBrk="1" hangingPunct="1">
              <a:lnSpc>
                <a:spcPct val="80000"/>
              </a:lnSpc>
              <a:buFont typeface="Arial" panose="020B0604020202020204" pitchFamily="34" charset="0"/>
              <a:buAutoNum type="alphaLcPeriod"/>
            </a:pPr>
            <a:r>
              <a:rPr lang="en-US" altLang="en-US" sz="2200"/>
              <a:t>Relationship between community &amp; infrastructure</a:t>
            </a:r>
          </a:p>
          <a:p>
            <a:pPr marL="514350" indent="-514350" eaLnBrk="1" hangingPunct="1">
              <a:lnSpc>
                <a:spcPct val="80000"/>
              </a:lnSpc>
              <a:buFont typeface="Arial" panose="020B0604020202020204" pitchFamily="34" charset="0"/>
              <a:buAutoNum type="alphaLcPeriod"/>
            </a:pPr>
            <a:endParaRPr lang="en-US" altLang="en-US" sz="2200"/>
          </a:p>
          <a:p>
            <a:pPr lvl="1" eaLnBrk="1" hangingPunct="1">
              <a:lnSpc>
                <a:spcPct val="80000"/>
              </a:lnSpc>
              <a:spcBef>
                <a:spcPct val="0"/>
              </a:spcBef>
            </a:pPr>
            <a:r>
              <a:rPr lang="en-US" altLang="en-US" sz="1200"/>
              <a:t>Community ownership implies that it is the community it self that need to own the system, make the decision and determine on when to call for the assistance/supports, and exercises control over access the</a:t>
            </a:r>
            <a:br>
              <a:rPr lang="en-US" altLang="en-US" sz="1200"/>
            </a:br>
            <a:r>
              <a:rPr lang="en-US" altLang="en-US" sz="1200"/>
              <a:t>system (WHO, 1996)</a:t>
            </a:r>
          </a:p>
          <a:p>
            <a:pPr marL="514350" indent="-514350" eaLnBrk="1" hangingPunct="1">
              <a:lnSpc>
                <a:spcPct val="80000"/>
              </a:lnSpc>
              <a:spcBef>
                <a:spcPct val="0"/>
              </a:spcBef>
            </a:pPr>
            <a:endParaRPr lang="en-US" altLang="en-US" sz="1100"/>
          </a:p>
          <a:p>
            <a:pPr lvl="1" eaLnBrk="1" hangingPunct="1">
              <a:lnSpc>
                <a:spcPct val="80000"/>
              </a:lnSpc>
              <a:spcBef>
                <a:spcPct val="0"/>
              </a:spcBef>
            </a:pPr>
            <a:r>
              <a:rPr lang="en-US" altLang="en-US" sz="1200"/>
              <a:t>With the concept of community ownership and management, there is a general idea that the responsibility to manage the facilities comes from the sense of the ownership; although in reality, in the case of a community owns a facility, it does not mean that the community will have a sense of responsibility to manage it or guarantee the willingness to pay for its operation and management (Harvey and Reed, 2007). </a:t>
            </a:r>
          </a:p>
          <a:p>
            <a:pPr marL="514350" indent="-514350" eaLnBrk="1" hangingPunct="1">
              <a:lnSpc>
                <a:spcPct val="80000"/>
              </a:lnSpc>
              <a:spcBef>
                <a:spcPct val="0"/>
              </a:spcBef>
            </a:pPr>
            <a:endParaRPr lang="en-US" altLang="en-US" sz="2000"/>
          </a:p>
          <a:p>
            <a:pPr marL="514350" indent="-514350" eaLnBrk="1" hangingPunct="1">
              <a:lnSpc>
                <a:spcPct val="80000"/>
              </a:lnSpc>
              <a:spcBef>
                <a:spcPct val="0"/>
              </a:spcBef>
              <a:buFont typeface="Arial" panose="020B0604020202020204" pitchFamily="34" charset="0"/>
              <a:buNone/>
            </a:pPr>
            <a:r>
              <a:rPr lang="en-US" altLang="en-US" sz="2000" b="1"/>
              <a:t>           Preliminary findings:</a:t>
            </a:r>
          </a:p>
          <a:p>
            <a:pPr marL="514350" indent="-514350" eaLnBrk="1" hangingPunct="1">
              <a:lnSpc>
                <a:spcPct val="80000"/>
              </a:lnSpc>
              <a:spcBef>
                <a:spcPct val="0"/>
              </a:spcBef>
              <a:buFont typeface="Arial" panose="020B0604020202020204" pitchFamily="34" charset="0"/>
              <a:buNone/>
            </a:pPr>
            <a:endParaRPr lang="en-US" altLang="en-US" sz="2000" b="1"/>
          </a:p>
          <a:p>
            <a:pPr marL="514350" indent="-514350" eaLnBrk="1" hangingPunct="1">
              <a:lnSpc>
                <a:spcPct val="80000"/>
              </a:lnSpc>
              <a:spcBef>
                <a:spcPct val="0"/>
              </a:spcBef>
              <a:buFont typeface="Arial" panose="020B0604020202020204" pitchFamily="34" charset="0"/>
              <a:buNone/>
            </a:pPr>
            <a:r>
              <a:rPr lang="en-US" altLang="en-US" sz="1100" b="1"/>
              <a:t>	-     </a:t>
            </a:r>
            <a:r>
              <a:rPr lang="en-US" altLang="en-US" sz="1200"/>
              <a:t>There is a lack of sense of ownership regarding the facilities and infrastructure, it is indicated by: </a:t>
            </a:r>
          </a:p>
          <a:p>
            <a:pPr marL="514350" indent="-514350" eaLnBrk="1" hangingPunct="1">
              <a:lnSpc>
                <a:spcPct val="80000"/>
              </a:lnSpc>
              <a:spcBef>
                <a:spcPct val="0"/>
              </a:spcBef>
              <a:buFont typeface="Arial" panose="020B0604020202020204" pitchFamily="34" charset="0"/>
              <a:buNone/>
            </a:pPr>
            <a:r>
              <a:rPr lang="en-US" altLang="en-US" sz="1200"/>
              <a:t>	       only few water and sanitation system survive (in Maukaro only 1 of 4 systems survived), the community  </a:t>
            </a:r>
            <a:br>
              <a:rPr lang="en-US" altLang="en-US" sz="1200"/>
            </a:br>
            <a:r>
              <a:rPr lang="en-US" altLang="en-US" sz="1200"/>
              <a:t>        members stop paying  retribution, the community organization does not well functioned and lack of public </a:t>
            </a:r>
            <a:br>
              <a:rPr lang="en-US" altLang="en-US" sz="1200"/>
            </a:br>
            <a:r>
              <a:rPr lang="en-US" altLang="en-US" sz="1200"/>
              <a:t>        participation in the decision making (in BP SAP Koja Kumi, only few people showed up in the “</a:t>
            </a:r>
            <a:r>
              <a:rPr lang="en-US" altLang="ja-JP" sz="1200" i="1"/>
              <a:t>musyawarah</a:t>
            </a:r>
            <a:r>
              <a:rPr lang="en-US" altLang="en-US" sz="1200" i="1"/>
              <a:t>”</a:t>
            </a:r>
            <a:r>
              <a:rPr lang="en-US" altLang="ja-JP" sz="1200" i="1"/>
              <a:t> </a:t>
            </a:r>
            <a:br>
              <a:rPr lang="en-US" altLang="ja-JP" sz="1200"/>
            </a:br>
            <a:r>
              <a:rPr lang="en-US" altLang="ja-JP" sz="1200"/>
              <a:t>        meeting).</a:t>
            </a:r>
          </a:p>
          <a:p>
            <a:pPr marL="514350" indent="-514350" eaLnBrk="1" hangingPunct="1">
              <a:lnSpc>
                <a:spcPct val="80000"/>
              </a:lnSpc>
              <a:spcBef>
                <a:spcPct val="0"/>
              </a:spcBef>
              <a:buFont typeface="Arial" panose="020B0604020202020204" pitchFamily="34" charset="0"/>
              <a:buNone/>
            </a:pPr>
            <a:endParaRPr lang="en-US" altLang="en-US" sz="1200"/>
          </a:p>
          <a:p>
            <a:pPr marL="514350" indent="-514350" eaLnBrk="1" hangingPunct="1">
              <a:lnSpc>
                <a:spcPct val="80000"/>
              </a:lnSpc>
              <a:spcBef>
                <a:spcPct val="0"/>
              </a:spcBef>
              <a:buFont typeface="Arial" panose="020B0604020202020204" pitchFamily="34" charset="0"/>
              <a:buNone/>
            </a:pPr>
            <a:r>
              <a:rPr lang="en-US" altLang="en-US" sz="1200"/>
              <a:t>             -    The existence of regulatory framework does not guarantee better arrangement regarding community </a:t>
            </a:r>
            <a:br>
              <a:rPr lang="en-US" altLang="en-US" sz="1200"/>
            </a:br>
            <a:r>
              <a:rPr lang="en-US" altLang="en-US" sz="1200"/>
              <a:t>    ownership &amp; management (Ende Vs Lamongan)</a:t>
            </a:r>
          </a:p>
          <a:p>
            <a:pPr marL="514350" indent="-514350" eaLnBrk="1" hangingPunct="1">
              <a:lnSpc>
                <a:spcPct val="80000"/>
              </a:lnSpc>
              <a:spcBef>
                <a:spcPct val="0"/>
              </a:spcBef>
              <a:buFont typeface="Arial" panose="020B0604020202020204" pitchFamily="34" charset="0"/>
              <a:buNone/>
            </a:pPr>
            <a:br>
              <a:rPr lang="en-US" altLang="en-US" sz="1100"/>
            </a:br>
            <a:r>
              <a:rPr lang="en-US" altLang="en-US" sz="1100"/>
              <a:t> </a:t>
            </a:r>
            <a:br>
              <a:rPr lang="en-US" altLang="en-US" sz="2500"/>
            </a:br>
            <a:endParaRPr lang="en-US" altLang="en-US" sz="25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p:txBody>
          <a:bodyPr/>
          <a:lstStyle/>
          <a:p>
            <a:pPr eaLnBrk="1" hangingPunct="1"/>
            <a:r>
              <a:rPr lang="en-GB" altLang="en-US" sz="1800" b="1"/>
              <a:t>Legal Forms, Ownership &amp; Regulatory Framework for Financing</a:t>
            </a:r>
            <a:endParaRPr lang="en-US" altLang="en-US" sz="1800"/>
          </a:p>
        </p:txBody>
      </p:sp>
      <p:sp>
        <p:nvSpPr>
          <p:cNvPr id="3" name="Content Placeholder 2"/>
          <p:cNvSpPr>
            <a:spLocks noGrp="1"/>
          </p:cNvSpPr>
          <p:nvPr>
            <p:ph idx="1"/>
          </p:nvPr>
        </p:nvSpPr>
        <p:spPr/>
        <p:txBody>
          <a:bodyPr rtlCol="0">
            <a:normAutofit fontScale="70000" lnSpcReduction="20000"/>
          </a:bodyPr>
          <a:lstStyle/>
          <a:p>
            <a:pPr marL="0" indent="0" eaLnBrk="1" fontAlgn="auto" hangingPunct="1">
              <a:spcAft>
                <a:spcPts val="0"/>
              </a:spcAft>
              <a:buFont typeface="Arial"/>
              <a:buNone/>
              <a:defRPr/>
            </a:pPr>
            <a:r>
              <a:rPr lang="en-US" dirty="0">
                <a:ea typeface="+mn-ea"/>
                <a:cs typeface="+mn-cs"/>
              </a:rPr>
              <a:t>b. Legal models of ownership</a:t>
            </a:r>
          </a:p>
          <a:p>
            <a:pPr marL="0" indent="0" eaLnBrk="1" fontAlgn="auto" hangingPunct="1">
              <a:spcAft>
                <a:spcPts val="0"/>
              </a:spcAft>
              <a:buFont typeface="Arial"/>
              <a:buNone/>
              <a:defRPr/>
            </a:pPr>
            <a:r>
              <a:rPr lang="en-US" dirty="0">
                <a:ea typeface="+mn-ea"/>
                <a:cs typeface="+mn-cs"/>
              </a:rPr>
              <a:t>      I. Public:  a. UPTD (Regional technical implementation unit)</a:t>
            </a:r>
          </a:p>
          <a:p>
            <a:pPr marL="0" indent="0" eaLnBrk="1" fontAlgn="auto" hangingPunct="1">
              <a:spcAft>
                <a:spcPts val="0"/>
              </a:spcAft>
              <a:buFont typeface="Arial"/>
              <a:buNone/>
              <a:defRPr/>
            </a:pPr>
            <a:r>
              <a:rPr lang="en-US" dirty="0">
                <a:ea typeface="+mn-ea"/>
                <a:cs typeface="+mn-cs"/>
              </a:rPr>
              <a:t>			  b. BLUD (Regional public service agency)</a:t>
            </a:r>
            <a:br>
              <a:rPr lang="en-US" dirty="0">
                <a:ea typeface="+mn-ea"/>
                <a:cs typeface="+mn-cs"/>
              </a:rPr>
            </a:br>
            <a:r>
              <a:rPr lang="en-US" dirty="0">
                <a:ea typeface="+mn-ea"/>
                <a:cs typeface="+mn-cs"/>
              </a:rPr>
              <a:t>			  c. </a:t>
            </a:r>
            <a:r>
              <a:rPr lang="en-US" dirty="0" err="1">
                <a:ea typeface="+mn-ea"/>
                <a:cs typeface="+mn-cs"/>
              </a:rPr>
              <a:t>BUMDesa</a:t>
            </a:r>
            <a:r>
              <a:rPr lang="en-US" dirty="0">
                <a:ea typeface="+mn-ea"/>
                <a:cs typeface="+mn-cs"/>
              </a:rPr>
              <a:t> (Village owned enterprises)</a:t>
            </a:r>
            <a:br>
              <a:rPr lang="en-US" dirty="0">
                <a:ea typeface="+mn-ea"/>
                <a:cs typeface="+mn-cs"/>
              </a:rPr>
            </a:br>
            <a:r>
              <a:rPr lang="en-US" dirty="0">
                <a:ea typeface="+mn-ea"/>
                <a:cs typeface="+mn-cs"/>
              </a:rPr>
              <a:t>			  e. LKM (Micro finance institution)</a:t>
            </a:r>
          </a:p>
          <a:p>
            <a:pPr marL="0" indent="0" eaLnBrk="1" fontAlgn="auto" hangingPunct="1">
              <a:spcAft>
                <a:spcPts val="0"/>
              </a:spcAft>
              <a:buFont typeface="Arial"/>
              <a:buNone/>
              <a:defRPr/>
            </a:pPr>
            <a:endParaRPr lang="en-US" dirty="0">
              <a:ea typeface="+mn-ea"/>
              <a:cs typeface="+mn-cs"/>
            </a:endParaRPr>
          </a:p>
          <a:p>
            <a:pPr marL="0" indent="0" eaLnBrk="1" fontAlgn="auto" hangingPunct="1">
              <a:spcAft>
                <a:spcPts val="0"/>
              </a:spcAft>
              <a:buFont typeface="Arial"/>
              <a:buNone/>
              <a:defRPr/>
            </a:pPr>
            <a:r>
              <a:rPr lang="en-US" dirty="0">
                <a:ea typeface="+mn-ea"/>
                <a:cs typeface="+mn-cs"/>
              </a:rPr>
              <a:t>      II. Private:   a. </a:t>
            </a:r>
            <a:r>
              <a:rPr lang="en-US" dirty="0" err="1">
                <a:ea typeface="+mn-ea"/>
                <a:cs typeface="+mn-cs"/>
              </a:rPr>
              <a:t>Koperasi</a:t>
            </a:r>
            <a:r>
              <a:rPr lang="en-US" dirty="0">
                <a:ea typeface="+mn-ea"/>
                <a:cs typeface="+mn-cs"/>
              </a:rPr>
              <a:t> (Cooperatives)</a:t>
            </a:r>
          </a:p>
          <a:p>
            <a:pPr marL="0" indent="0" eaLnBrk="1" fontAlgn="auto" hangingPunct="1">
              <a:spcAft>
                <a:spcPts val="0"/>
              </a:spcAft>
              <a:buFont typeface="Arial"/>
              <a:buNone/>
              <a:defRPr/>
            </a:pPr>
            <a:r>
              <a:rPr lang="en-US" dirty="0">
                <a:ea typeface="+mn-ea"/>
                <a:cs typeface="+mn-cs"/>
              </a:rPr>
              <a:t>				b. </a:t>
            </a:r>
            <a:r>
              <a:rPr lang="en-US" dirty="0" err="1">
                <a:ea typeface="+mn-ea"/>
                <a:cs typeface="+mn-cs"/>
              </a:rPr>
              <a:t>Yayasan</a:t>
            </a:r>
            <a:r>
              <a:rPr lang="en-US" dirty="0">
                <a:ea typeface="+mn-ea"/>
                <a:cs typeface="+mn-cs"/>
              </a:rPr>
              <a:t> (Foundation)</a:t>
            </a:r>
            <a:br>
              <a:rPr lang="en-US" dirty="0">
                <a:ea typeface="+mn-ea"/>
                <a:cs typeface="+mn-cs"/>
              </a:rPr>
            </a:br>
            <a:r>
              <a:rPr lang="en-US" dirty="0">
                <a:ea typeface="+mn-ea"/>
                <a:cs typeface="+mn-cs"/>
              </a:rPr>
              <a:t>				c. Perusahaan/PT (Corporation)</a:t>
            </a:r>
            <a:br>
              <a:rPr lang="en-US" dirty="0">
                <a:ea typeface="+mn-ea"/>
                <a:cs typeface="+mn-cs"/>
              </a:rPr>
            </a:br>
            <a:r>
              <a:rPr lang="en-US" dirty="0">
                <a:ea typeface="+mn-ea"/>
                <a:cs typeface="+mn-cs"/>
              </a:rPr>
              <a:t>				d. </a:t>
            </a:r>
            <a:r>
              <a:rPr lang="en-US" dirty="0" err="1">
                <a:ea typeface="+mn-ea"/>
                <a:cs typeface="+mn-cs"/>
              </a:rPr>
              <a:t>Perkumpulan</a:t>
            </a:r>
            <a:r>
              <a:rPr lang="en-US" dirty="0">
                <a:ea typeface="+mn-ea"/>
                <a:cs typeface="+mn-cs"/>
              </a:rPr>
              <a:t> (Association with legal entity)</a:t>
            </a:r>
            <a:br>
              <a:rPr lang="en-US" dirty="0">
                <a:ea typeface="+mn-ea"/>
                <a:cs typeface="+mn-cs"/>
              </a:rPr>
            </a:br>
            <a:r>
              <a:rPr lang="en-US" dirty="0">
                <a:ea typeface="+mn-ea"/>
                <a:cs typeface="+mn-cs"/>
              </a:rPr>
              <a:t>	</a:t>
            </a:r>
            <a:br>
              <a:rPr lang="en-US" dirty="0">
                <a:ea typeface="+mn-ea"/>
                <a:cs typeface="+mn-cs"/>
              </a:rPr>
            </a:br>
            <a:r>
              <a:rPr lang="en-US" dirty="0">
                <a:ea typeface="+mn-ea"/>
                <a:cs typeface="+mn-cs"/>
              </a:rPr>
              <a:t>	</a:t>
            </a:r>
            <a:br>
              <a:rPr lang="en-US" dirty="0">
                <a:ea typeface="+mn-ea"/>
                <a:cs typeface="+mn-cs"/>
              </a:rPr>
            </a:br>
            <a:br>
              <a:rPr lang="en-US" dirty="0">
                <a:ea typeface="+mn-ea"/>
                <a:cs typeface="+mn-cs"/>
              </a:rPr>
            </a:br>
            <a:endParaRPr lang="en-US" dirty="0">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p:cNvSpPr>
            <a:spLocks noGrp="1"/>
          </p:cNvSpPr>
          <p:nvPr>
            <p:ph type="title"/>
          </p:nvPr>
        </p:nvSpPr>
        <p:spPr/>
        <p:txBody>
          <a:bodyPr/>
          <a:lstStyle/>
          <a:p>
            <a:pPr eaLnBrk="1" hangingPunct="1"/>
            <a:r>
              <a:rPr lang="en-US" altLang="en-US" sz="2400"/>
              <a:t>Legal models of ownership</a:t>
            </a:r>
            <a:br>
              <a:rPr lang="en-US" altLang="en-US" sz="6000"/>
            </a:br>
            <a:endParaRPr lang="en-US" altLang="en-US"/>
          </a:p>
        </p:txBody>
      </p:sp>
      <p:graphicFrame>
        <p:nvGraphicFramePr>
          <p:cNvPr id="2" name="Content Placeholder 1"/>
          <p:cNvGraphicFramePr>
            <a:graphicFrameLocks noGrp="1"/>
          </p:cNvGraphicFramePr>
          <p:nvPr>
            <p:ph idx="1"/>
          </p:nvPr>
        </p:nvGraphicFramePr>
        <p:xfrm>
          <a:off x="1504950" y="1289050"/>
          <a:ext cx="6858000" cy="4484688"/>
        </p:xfrm>
        <a:graphic>
          <a:graphicData uri="http://schemas.openxmlformats.org/drawingml/2006/table">
            <a:tbl>
              <a:tblPr/>
              <a:tblGrid>
                <a:gridCol w="1371600">
                  <a:extLst>
                    <a:ext uri="{9D8B030D-6E8A-4147-A177-3AD203B41FA5}">
                      <a16:colId xmlns:a16="http://schemas.microsoft.com/office/drawing/2014/main" val="2595627454"/>
                    </a:ext>
                  </a:extLst>
                </a:gridCol>
                <a:gridCol w="1371600">
                  <a:extLst>
                    <a:ext uri="{9D8B030D-6E8A-4147-A177-3AD203B41FA5}">
                      <a16:colId xmlns:a16="http://schemas.microsoft.com/office/drawing/2014/main" val="4195482143"/>
                    </a:ext>
                  </a:extLst>
                </a:gridCol>
                <a:gridCol w="1371600">
                  <a:extLst>
                    <a:ext uri="{9D8B030D-6E8A-4147-A177-3AD203B41FA5}">
                      <a16:colId xmlns:a16="http://schemas.microsoft.com/office/drawing/2014/main" val="3852611880"/>
                    </a:ext>
                  </a:extLst>
                </a:gridCol>
                <a:gridCol w="1371600">
                  <a:extLst>
                    <a:ext uri="{9D8B030D-6E8A-4147-A177-3AD203B41FA5}">
                      <a16:colId xmlns:a16="http://schemas.microsoft.com/office/drawing/2014/main" val="3167433461"/>
                    </a:ext>
                  </a:extLst>
                </a:gridCol>
                <a:gridCol w="1371600">
                  <a:extLst>
                    <a:ext uri="{9D8B030D-6E8A-4147-A177-3AD203B41FA5}">
                      <a16:colId xmlns:a16="http://schemas.microsoft.com/office/drawing/2014/main" val="3193086383"/>
                    </a:ext>
                  </a:extLst>
                </a:gridCol>
              </a:tblGrid>
              <a:tr h="371475">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endParaRP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Calibri" panose="020F0502020204030204" pitchFamily="34" charset="0"/>
                          <a:ea typeface="MS PGothic" panose="020B0600070205080204" pitchFamily="34" charset="-128"/>
                        </a:rPr>
                        <a:t>BLUD</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Calibri" panose="020F0502020204030204" pitchFamily="34" charset="0"/>
                          <a:ea typeface="MS PGothic" panose="020B0600070205080204" pitchFamily="34" charset="-128"/>
                        </a:rPr>
                        <a:t>LKM</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Calibri" panose="020F0502020204030204" pitchFamily="34" charset="0"/>
                          <a:ea typeface="MS PGothic" panose="020B0600070205080204" pitchFamily="34" charset="-128"/>
                        </a:rPr>
                        <a:t>BumDesa</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Calibri" panose="020F0502020204030204" pitchFamily="34" charset="0"/>
                          <a:ea typeface="MS PGothic" panose="020B0600070205080204" pitchFamily="34" charset="-128"/>
                        </a:rPr>
                        <a:t>UPTD</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2220346521"/>
                  </a:ext>
                </a:extLst>
              </a:tr>
              <a:tr h="371475">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Calibri" panose="020F0502020204030204" pitchFamily="34" charset="0"/>
                          <a:ea typeface="MS PGothic" panose="020B0600070205080204" pitchFamily="34" charset="-128"/>
                        </a:rPr>
                        <a:t>Type</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Working unit in a SKPD to provide service and/or goods to the public</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Micro financing institutions to provide service &amp; empower the community members through loan or micro financing</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Business entity where the whole capital is owned by the village</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Implementing unit in a local agency or body</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513849871"/>
                  </a:ext>
                </a:extLst>
              </a:tr>
              <a:tr h="371475">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Calibri" panose="020F0502020204030204" pitchFamily="34" charset="0"/>
                          <a:ea typeface="MS PGothic" panose="020B0600070205080204" pitchFamily="34" charset="-128"/>
                        </a:rPr>
                        <a:t>Organs</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Head of public work agency, head of BLUD SPAM, technical division, finance and general division.</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Similar to cooperative or Limited Corporation (PT)</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Advisor, operational staffs</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Head of BPSPAM, General administrative sub division,  Jabatan fungsional teknis &amp; jabatan fungsi onal umum</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2250331033"/>
                  </a:ext>
                </a:extLst>
              </a:tr>
              <a:tr h="371475">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Calibri" panose="020F0502020204030204" pitchFamily="34" charset="0"/>
                          <a:ea typeface="MS PGothic" panose="020B0600070205080204" pitchFamily="34" charset="-128"/>
                        </a:rPr>
                        <a:t>Sources of fund</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Service, grants, partnership, APBD, APBN, others (e.g. interests, investment, commissions)</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Simpanan wajib, simpanan pokok, grants</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Village capital (APBDesa) and community members’ capital</a:t>
                      </a:r>
                    </a:p>
                  </a:txBody>
                  <a:tcPr horzOverflow="overflow">
                    <a:lnL>
                      <a:noFill/>
                    </a:lnL>
                    <a:lnR>
                      <a:noFill/>
                    </a:lnR>
                    <a:lnT>
                      <a:noFill/>
                    </a:lnT>
                    <a:lnB>
                      <a:noFill/>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libri" panose="020F0502020204030204" pitchFamily="34" charset="0"/>
                          <a:ea typeface="MS PGothic" panose="020B0600070205080204" pitchFamily="34" charset="-128"/>
                        </a:rPr>
                        <a:t>Attached to the body’s/agency’s budget</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255149002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altLang="en-US" sz="2400"/>
              <a:t>Legal models of ownership</a:t>
            </a:r>
          </a:p>
        </p:txBody>
      </p:sp>
      <p:graphicFrame>
        <p:nvGraphicFramePr>
          <p:cNvPr id="4" name="Content Placeholder 3"/>
          <p:cNvGraphicFramePr>
            <a:graphicFrameLocks noGrp="1"/>
          </p:cNvGraphicFramePr>
          <p:nvPr>
            <p:ph idx="1"/>
          </p:nvPr>
        </p:nvGraphicFramePr>
        <p:xfrm>
          <a:off x="457200" y="1600200"/>
          <a:ext cx="8229600" cy="4389438"/>
        </p:xfrm>
        <a:graphic>
          <a:graphicData uri="http://schemas.openxmlformats.org/drawingml/2006/table">
            <a:tbl>
              <a:tblPr firstRow="1" bandRow="1">
                <a:tableStyleId>{2D5ABB26-0587-4C30-8999-92F81FD0307C}</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57233">
                <a:tc>
                  <a:txBody>
                    <a:bodyPr/>
                    <a:lstStyle/>
                    <a:p>
                      <a:endParaRPr lang="en-US" sz="1200" dirty="0"/>
                    </a:p>
                  </a:txBody>
                  <a:tcPr marT="45723" marB="45723"/>
                </a:tc>
                <a:tc>
                  <a:txBody>
                    <a:bodyPr/>
                    <a:lstStyle/>
                    <a:p>
                      <a:r>
                        <a:rPr lang="en-US" sz="1200" dirty="0"/>
                        <a:t>Cooperative</a:t>
                      </a:r>
                    </a:p>
                  </a:txBody>
                  <a:tcPr marT="45723" marB="45723"/>
                </a:tc>
                <a:tc>
                  <a:txBody>
                    <a:bodyPr/>
                    <a:lstStyle/>
                    <a:p>
                      <a:r>
                        <a:rPr lang="en-US" sz="1200" dirty="0"/>
                        <a:t>Foundation</a:t>
                      </a:r>
                    </a:p>
                  </a:txBody>
                  <a:tcPr marT="45723" marB="45723"/>
                </a:tc>
                <a:tc>
                  <a:txBody>
                    <a:bodyPr/>
                    <a:lstStyle/>
                    <a:p>
                      <a:r>
                        <a:rPr lang="en-US" sz="1200" dirty="0"/>
                        <a:t>PT</a:t>
                      </a:r>
                    </a:p>
                  </a:txBody>
                  <a:tcPr marT="45723" marB="45723"/>
                </a:tc>
                <a:tc>
                  <a:txBody>
                    <a:bodyPr/>
                    <a:lstStyle/>
                    <a:p>
                      <a:r>
                        <a:rPr lang="en-US" sz="1200" dirty="0"/>
                        <a:t>Association with legal entity</a:t>
                      </a:r>
                    </a:p>
                  </a:txBody>
                  <a:tcPr marT="45723" marB="45723"/>
                </a:tc>
                <a:extLst>
                  <a:ext uri="{0D108BD9-81ED-4DB2-BD59-A6C34878D82A}">
                    <a16:rowId xmlns:a16="http://schemas.microsoft.com/office/drawing/2014/main" val="10000"/>
                  </a:ext>
                </a:extLst>
              </a:tr>
              <a:tr h="2286166">
                <a:tc>
                  <a:txBody>
                    <a:bodyPr/>
                    <a:lstStyle/>
                    <a:p>
                      <a:r>
                        <a:rPr lang="en-US" sz="1200" dirty="0"/>
                        <a:t>Type</a:t>
                      </a:r>
                    </a:p>
                  </a:txBody>
                  <a:tcPr marT="45723" marB="45723"/>
                </a:tc>
                <a:tc>
                  <a:txBody>
                    <a:bodyPr/>
                    <a:lstStyle/>
                    <a:p>
                      <a:r>
                        <a:rPr lang="en-US" sz="1200" dirty="0"/>
                        <a:t>Associations of persons or legal entities who have voluntary joined together to achieve a common economic end through the formation of a democratically controlled business</a:t>
                      </a:r>
                      <a:r>
                        <a:rPr lang="en-US" sz="1200" baseline="0" dirty="0"/>
                        <a:t> </a:t>
                      </a:r>
                      <a:r>
                        <a:rPr lang="en-US" sz="1200" baseline="0" dirty="0" err="1"/>
                        <a:t>organisation</a:t>
                      </a:r>
                      <a:r>
                        <a:rPr lang="en-US" sz="1200" baseline="0" dirty="0"/>
                        <a:t>.</a:t>
                      </a:r>
                      <a:endParaRPr lang="en-US" sz="1200" dirty="0"/>
                    </a:p>
                  </a:txBody>
                  <a:tcPr marT="45723" marB="45723"/>
                </a:tc>
                <a:tc>
                  <a:txBody>
                    <a:bodyPr/>
                    <a:lstStyle/>
                    <a:p>
                      <a:r>
                        <a:rPr lang="en-US" sz="1200" dirty="0"/>
                        <a:t>Societal organizations with legal entity status</a:t>
                      </a:r>
                    </a:p>
                  </a:txBody>
                  <a:tcPr marT="45723" marB="45723"/>
                </a:tc>
                <a:tc>
                  <a:txBody>
                    <a:bodyPr/>
                    <a:lstStyle/>
                    <a:p>
                      <a:r>
                        <a:rPr lang="en-US" sz="1200" dirty="0"/>
                        <a:t>Business</a:t>
                      </a:r>
                      <a:r>
                        <a:rPr lang="en-US" sz="1200" baseline="0" dirty="0"/>
                        <a:t> entity whose capital is divided into stocks (share), responsibility for liabilities/debt for the company is limited to the owners of holdings owned</a:t>
                      </a:r>
                      <a:endParaRPr lang="en-US" sz="1200" dirty="0"/>
                    </a:p>
                  </a:txBody>
                  <a:tcPr marT="45723" marB="45723"/>
                </a:tc>
                <a:tc>
                  <a:txBody>
                    <a:bodyPr/>
                    <a:lstStyle/>
                    <a:p>
                      <a:r>
                        <a:rPr lang="en-US" sz="1200" dirty="0"/>
                        <a:t>An</a:t>
                      </a:r>
                      <a:r>
                        <a:rPr lang="en-US" sz="1200" baseline="0" dirty="0"/>
                        <a:t> association established by number of people to serve the interests of its members or the public. It is established on the basis of memberships or groups of people with a common social service objective, not for profit making purposes. </a:t>
                      </a:r>
                      <a:endParaRPr lang="en-US" sz="1200" dirty="0"/>
                    </a:p>
                  </a:txBody>
                  <a:tcPr marT="45723" marB="45723"/>
                </a:tc>
                <a:extLst>
                  <a:ext uri="{0D108BD9-81ED-4DB2-BD59-A6C34878D82A}">
                    <a16:rowId xmlns:a16="http://schemas.microsoft.com/office/drawing/2014/main" val="10001"/>
                  </a:ext>
                </a:extLst>
              </a:tr>
              <a:tr h="823020">
                <a:tc>
                  <a:txBody>
                    <a:bodyPr/>
                    <a:lstStyle/>
                    <a:p>
                      <a:r>
                        <a:rPr lang="en-US" sz="1200" dirty="0"/>
                        <a:t>Organs</a:t>
                      </a:r>
                    </a:p>
                  </a:txBody>
                  <a:tcPr marT="45723" marB="4572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d-ID" sz="1200" kern="1200" dirty="0">
                          <a:solidFill>
                            <a:schemeClr val="tx1"/>
                          </a:solidFill>
                          <a:effectLst/>
                          <a:latin typeface="+mn-lt"/>
                          <a:ea typeface="+mn-ea"/>
                          <a:cs typeface="+mn-cs"/>
                        </a:rPr>
                        <a:t>General meeting of members,</a:t>
                      </a:r>
                      <a:r>
                        <a:rPr lang="id-ID" sz="1200" kern="1200" baseline="0" dirty="0">
                          <a:solidFill>
                            <a:schemeClr val="tx1"/>
                          </a:solidFill>
                          <a:effectLst/>
                          <a:latin typeface="+mn-lt"/>
                          <a:ea typeface="+mn-ea"/>
                          <a:cs typeface="+mn-cs"/>
                        </a:rPr>
                        <a:t> </a:t>
                      </a:r>
                      <a:r>
                        <a:rPr lang="en-US" sz="1200" kern="1200" baseline="0" dirty="0">
                          <a:solidFill>
                            <a:schemeClr val="tx1"/>
                          </a:solidFill>
                          <a:effectLst/>
                          <a:latin typeface="+mn-lt"/>
                          <a:ea typeface="+mn-ea"/>
                          <a:cs typeface="+mn-cs"/>
                        </a:rPr>
                        <a:t>board of directors, board of trustees.</a:t>
                      </a:r>
                      <a:endParaRPr lang="en-US" sz="1200" dirty="0"/>
                    </a:p>
                  </a:txBody>
                  <a:tcPr marT="45723" marB="45723"/>
                </a:tc>
                <a:tc>
                  <a:txBody>
                    <a:bodyPr/>
                    <a:lstStyle/>
                    <a:p>
                      <a:r>
                        <a:rPr lang="en-US" sz="1200" kern="1200" baseline="0" dirty="0">
                          <a:solidFill>
                            <a:schemeClr val="tx1"/>
                          </a:solidFill>
                          <a:effectLst/>
                          <a:latin typeface="+mn-lt"/>
                          <a:ea typeface="+mn-ea"/>
                          <a:cs typeface="+mn-cs"/>
                        </a:rPr>
                        <a:t>Governing board, board of directors, board of trustees.</a:t>
                      </a:r>
                      <a:endParaRPr lang="en-US" sz="1200" dirty="0"/>
                    </a:p>
                  </a:txBody>
                  <a:tcPr marT="45723" marB="45723"/>
                </a:tc>
                <a:tc>
                  <a:txBody>
                    <a:bodyPr/>
                    <a:lstStyle/>
                    <a:p>
                      <a:r>
                        <a:rPr lang="id-ID" sz="1200" kern="1200" dirty="0">
                          <a:solidFill>
                            <a:schemeClr val="tx1"/>
                          </a:solidFill>
                          <a:effectLst/>
                          <a:latin typeface="+mn-lt"/>
                          <a:ea typeface="+mn-ea"/>
                          <a:cs typeface="+mn-cs"/>
                        </a:rPr>
                        <a:t>General meeting of shareholders, board of directors, commissioners.</a:t>
                      </a:r>
                      <a:endParaRPr lang="en-US" sz="1200" dirty="0"/>
                    </a:p>
                  </a:txBody>
                  <a:tcPr marT="45723" marB="45723"/>
                </a:tc>
                <a:tc>
                  <a:txBody>
                    <a:bodyPr/>
                    <a:lstStyle/>
                    <a:p>
                      <a:r>
                        <a:rPr lang="en-US" sz="1200" baseline="0" dirty="0"/>
                        <a:t>Founders, governing board, supervisory board, executive board</a:t>
                      </a:r>
                      <a:endParaRPr lang="en-US" sz="1200" dirty="0"/>
                    </a:p>
                  </a:txBody>
                  <a:tcPr marT="45723" marB="45723"/>
                </a:tc>
                <a:extLst>
                  <a:ext uri="{0D108BD9-81ED-4DB2-BD59-A6C34878D82A}">
                    <a16:rowId xmlns:a16="http://schemas.microsoft.com/office/drawing/2014/main" val="10002"/>
                  </a:ext>
                </a:extLst>
              </a:tr>
              <a:tr h="823020">
                <a:tc>
                  <a:txBody>
                    <a:bodyPr/>
                    <a:lstStyle/>
                    <a:p>
                      <a:r>
                        <a:rPr lang="en-US" sz="1200" dirty="0"/>
                        <a:t>Sources of fund</a:t>
                      </a:r>
                    </a:p>
                  </a:txBody>
                  <a:tcPr marT="45723" marB="45723"/>
                </a:tc>
                <a:tc>
                  <a:txBody>
                    <a:bodyPr/>
                    <a:lstStyle/>
                    <a:p>
                      <a:r>
                        <a:rPr lang="en-US" sz="1200" kern="1200" dirty="0" err="1">
                          <a:solidFill>
                            <a:schemeClr val="tx1"/>
                          </a:solidFill>
                          <a:effectLst/>
                          <a:latin typeface="+mn-lt"/>
                          <a:ea typeface="+mn-ea"/>
                          <a:cs typeface="+mn-cs"/>
                        </a:rPr>
                        <a:t>Compulasory</a:t>
                      </a:r>
                      <a:r>
                        <a:rPr lang="en-US" sz="1200" kern="1200" baseline="0" dirty="0">
                          <a:solidFill>
                            <a:schemeClr val="tx1"/>
                          </a:solidFill>
                          <a:effectLst/>
                          <a:latin typeface="+mn-lt"/>
                          <a:ea typeface="+mn-ea"/>
                          <a:cs typeface="+mn-cs"/>
                        </a:rPr>
                        <a:t> savings, voluntary deposit, </a:t>
                      </a:r>
                      <a:r>
                        <a:rPr lang="id-ID" sz="1200" kern="1200" dirty="0">
                          <a:solidFill>
                            <a:schemeClr val="tx1"/>
                          </a:solidFill>
                          <a:effectLst/>
                          <a:latin typeface="+mn-lt"/>
                          <a:ea typeface="+mn-ea"/>
                          <a:cs typeface="+mn-cs"/>
                        </a:rPr>
                        <a:t>Grants</a:t>
                      </a:r>
                      <a:endParaRPr lang="en-US" sz="1200" kern="1200" dirty="0">
                        <a:solidFill>
                          <a:schemeClr val="tx1"/>
                        </a:solidFill>
                        <a:effectLst/>
                        <a:latin typeface="+mn-lt"/>
                        <a:ea typeface="+mn-ea"/>
                        <a:cs typeface="+mn-cs"/>
                      </a:endParaRPr>
                    </a:p>
                  </a:txBody>
                  <a:tcPr marT="45723" marB="45723"/>
                </a:tc>
                <a:tc>
                  <a:txBody>
                    <a:bodyPr/>
                    <a:lstStyle/>
                    <a:p>
                      <a:r>
                        <a:rPr lang="id-ID" sz="1200" kern="1200" dirty="0">
                          <a:solidFill>
                            <a:schemeClr val="tx1"/>
                          </a:solidFill>
                          <a:effectLst/>
                          <a:latin typeface="+mn-lt"/>
                          <a:ea typeface="+mn-ea"/>
                          <a:cs typeface="+mn-cs"/>
                        </a:rPr>
                        <a:t>kekayaan yang dipisahkan dalam bentuk uang atau barang,</a:t>
                      </a:r>
                      <a:r>
                        <a:rPr lang="id-ID" sz="1200" kern="1200" baseline="0" dirty="0">
                          <a:solidFill>
                            <a:schemeClr val="tx1"/>
                          </a:solidFill>
                          <a:effectLst/>
                          <a:latin typeface="+mn-lt"/>
                          <a:ea typeface="+mn-ea"/>
                          <a:cs typeface="+mn-cs"/>
                        </a:rPr>
                        <a:t> Grants</a:t>
                      </a:r>
                      <a:endParaRPr lang="en-US" sz="1200" dirty="0"/>
                    </a:p>
                  </a:txBody>
                  <a:tcPr marT="45723" marB="45723"/>
                </a:tc>
                <a:tc>
                  <a:txBody>
                    <a:bodyPr/>
                    <a:lstStyle/>
                    <a:p>
                      <a:r>
                        <a:rPr lang="en-US" sz="1200" dirty="0"/>
                        <a:t>Private investors</a:t>
                      </a:r>
                    </a:p>
                  </a:txBody>
                  <a:tcPr marT="45723" marB="45723"/>
                </a:tc>
                <a:tc>
                  <a:txBody>
                    <a:bodyPr/>
                    <a:lstStyle/>
                    <a:p>
                      <a:r>
                        <a:rPr lang="en-US" sz="1200" dirty="0"/>
                        <a:t>Members,</a:t>
                      </a:r>
                      <a:r>
                        <a:rPr lang="en-US" sz="1200" baseline="0" dirty="0"/>
                        <a:t> grants</a:t>
                      </a:r>
                      <a:endParaRPr lang="en-US" sz="1200" dirty="0"/>
                    </a:p>
                  </a:txBody>
                  <a:tcPr marT="45723" marB="45723"/>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title"/>
          </p:nvPr>
        </p:nvSpPr>
        <p:spPr/>
        <p:txBody>
          <a:bodyPr/>
          <a:lstStyle/>
          <a:p>
            <a:pPr eaLnBrk="1" hangingPunct="1"/>
            <a:r>
              <a:rPr lang="en-GB" altLang="en-US" sz="2400" b="1"/>
              <a:t>Legal Forms, Ownership &amp; Regulatory Framework for Financing</a:t>
            </a:r>
            <a:endParaRPr lang="en-US" altLang="en-US" sz="2400"/>
          </a:p>
        </p:txBody>
      </p:sp>
      <p:sp>
        <p:nvSpPr>
          <p:cNvPr id="3" name="Content Placeholder 2"/>
          <p:cNvSpPr>
            <a:spLocks noGrp="1"/>
          </p:cNvSpPr>
          <p:nvPr>
            <p:ph idx="1"/>
          </p:nvPr>
        </p:nvSpPr>
        <p:spPr/>
        <p:txBody>
          <a:bodyPr>
            <a:normAutofit/>
          </a:bodyPr>
          <a:lstStyle/>
          <a:p>
            <a:pPr eaLnBrk="1" hangingPunct="1">
              <a:lnSpc>
                <a:spcPct val="80000"/>
              </a:lnSpc>
            </a:pPr>
            <a:r>
              <a:rPr lang="en-US" altLang="en-US" sz="1400"/>
              <a:t>Regional government funds</a:t>
            </a:r>
          </a:p>
          <a:p>
            <a:pPr eaLnBrk="1" hangingPunct="1">
              <a:lnSpc>
                <a:spcPct val="80000"/>
              </a:lnSpc>
              <a:buFont typeface="Arial" panose="020B0604020202020204" pitchFamily="34" charset="0"/>
              <a:buNone/>
            </a:pPr>
            <a:r>
              <a:rPr lang="en-US" altLang="en-US" sz="1400"/>
              <a:t>         Sources: ABPD, Grants, service revenue</a:t>
            </a:r>
          </a:p>
          <a:p>
            <a:pPr eaLnBrk="1" hangingPunct="1">
              <a:lnSpc>
                <a:spcPct val="80000"/>
              </a:lnSpc>
              <a:buFont typeface="Arial" panose="020B0604020202020204" pitchFamily="34" charset="0"/>
              <a:buNone/>
            </a:pPr>
            <a:endParaRPr lang="en-US" altLang="en-US" sz="1400"/>
          </a:p>
          <a:p>
            <a:pPr eaLnBrk="1" hangingPunct="1">
              <a:lnSpc>
                <a:spcPct val="80000"/>
              </a:lnSpc>
              <a:buFont typeface="Arial" panose="020B0604020202020204" pitchFamily="34" charset="0"/>
              <a:buNone/>
            </a:pPr>
            <a:r>
              <a:rPr lang="en-US" altLang="en-US" sz="1400"/>
              <a:t> Tariffs:</a:t>
            </a:r>
          </a:p>
          <a:p>
            <a:pPr eaLnBrk="1" hangingPunct="1">
              <a:lnSpc>
                <a:spcPct val="80000"/>
              </a:lnSpc>
              <a:buFont typeface="Arial" panose="020B0604020202020204" pitchFamily="34" charset="0"/>
              <a:buNone/>
            </a:pPr>
            <a:r>
              <a:rPr lang="en-US" altLang="en-US" sz="1400"/>
              <a:t>i. Structure</a:t>
            </a:r>
          </a:p>
          <a:p>
            <a:pPr eaLnBrk="1" hangingPunct="1">
              <a:lnSpc>
                <a:spcPct val="80000"/>
              </a:lnSpc>
            </a:pPr>
            <a:r>
              <a:rPr lang="en-US" altLang="en-US" sz="1400"/>
              <a:t>Based on Government Regulation No. 16/2005, the stipulation and calculation of tariff </a:t>
            </a:r>
            <a:br>
              <a:rPr lang="en-US" altLang="en-US" sz="1400"/>
            </a:br>
            <a:r>
              <a:rPr lang="en-US" altLang="en-US" sz="1400"/>
              <a:t>should be based on principles of: affordability and justice, service quality, cost recovery, </a:t>
            </a:r>
            <a:br>
              <a:rPr lang="en-US" altLang="en-US" sz="1400"/>
            </a:br>
            <a:r>
              <a:rPr lang="en-US" altLang="en-US" sz="1400"/>
              <a:t>water use efficiency, tranparency &amp; accountability,  raw water protection.</a:t>
            </a:r>
            <a:br>
              <a:rPr lang="en-US" altLang="en-US" sz="1400"/>
            </a:br>
            <a:r>
              <a:rPr lang="en-US" altLang="en-US" sz="1400"/>
              <a:t>Components should that  be included in the tariff: operational and maintenance costs, depreciation costs, loan interest, other costs and profit. </a:t>
            </a:r>
          </a:p>
          <a:p>
            <a:pPr eaLnBrk="1" hangingPunct="1">
              <a:lnSpc>
                <a:spcPct val="80000"/>
              </a:lnSpc>
            </a:pPr>
            <a:r>
              <a:rPr lang="en-US" altLang="en-US" sz="1400"/>
              <a:t>Imposing progressive tariff</a:t>
            </a:r>
          </a:p>
          <a:p>
            <a:pPr eaLnBrk="1" hangingPunct="1">
              <a:lnSpc>
                <a:spcPct val="80000"/>
              </a:lnSpc>
              <a:buFont typeface="Arial" panose="020B0604020202020204" pitchFamily="34" charset="0"/>
              <a:buNone/>
            </a:pPr>
            <a:endParaRPr lang="en-US" altLang="en-US" sz="1400"/>
          </a:p>
          <a:p>
            <a:pPr eaLnBrk="1" hangingPunct="1">
              <a:lnSpc>
                <a:spcPct val="80000"/>
              </a:lnSpc>
              <a:buFont typeface="Arial" panose="020B0604020202020204" pitchFamily="34" charset="0"/>
              <a:buNone/>
            </a:pPr>
            <a:r>
              <a:rPr lang="en-US" altLang="en-US" sz="1400"/>
              <a:t>ii. Collection</a:t>
            </a:r>
          </a:p>
          <a:p>
            <a:pPr eaLnBrk="1" hangingPunct="1">
              <a:lnSpc>
                <a:spcPct val="80000"/>
              </a:lnSpc>
            </a:pPr>
            <a:r>
              <a:rPr lang="en-US" altLang="en-US" sz="1400"/>
              <a:t>Collected by selected  member of committees in the village</a:t>
            </a:r>
          </a:p>
          <a:p>
            <a:pPr eaLnBrk="1" hangingPunct="1">
              <a:lnSpc>
                <a:spcPct val="80000"/>
              </a:lnSpc>
              <a:buFont typeface="Arial" panose="020B0604020202020204" pitchFamily="34" charset="0"/>
              <a:buNone/>
            </a:pPr>
            <a:endParaRPr lang="en-US" altLang="en-US" sz="1400"/>
          </a:p>
          <a:p>
            <a:pPr eaLnBrk="1" hangingPunct="1">
              <a:lnSpc>
                <a:spcPct val="80000"/>
              </a:lnSpc>
              <a:buFont typeface="Arial" panose="020B0604020202020204" pitchFamily="34" charset="0"/>
              <a:buNone/>
            </a:pPr>
            <a:r>
              <a:rPr lang="en-US" altLang="en-US" sz="1400"/>
              <a:t>iii. Problematique/challenges</a:t>
            </a:r>
          </a:p>
          <a:p>
            <a:pPr eaLnBrk="1" hangingPunct="1">
              <a:lnSpc>
                <a:spcPct val="80000"/>
              </a:lnSpc>
            </a:pPr>
            <a:r>
              <a:rPr lang="en-US" altLang="en-US" sz="1400"/>
              <a:t>Revenue from tariffs are not able to cover operating costs</a:t>
            </a:r>
          </a:p>
          <a:p>
            <a:pPr eaLnBrk="1" hangingPunct="1">
              <a:lnSpc>
                <a:spcPct val="80000"/>
              </a:lnSpc>
            </a:pPr>
            <a:r>
              <a:rPr lang="en-US" altLang="en-US" sz="1400"/>
              <a:t>There is no fix formula for the community watsan (while for PDAM service there is  basic formula stipulated by Minister. </a:t>
            </a:r>
          </a:p>
          <a:p>
            <a:pPr eaLnBrk="1" hangingPunct="1">
              <a:lnSpc>
                <a:spcPct val="80000"/>
              </a:lnSpc>
            </a:pPr>
            <a:r>
              <a:rPr lang="en-US" altLang="en-US" sz="1400"/>
              <a:t> In East Sumba, tariff is determined by BP SPAMS, in other provinces (Bima, Dompu) </a:t>
            </a:r>
            <a:br>
              <a:rPr lang="en-US" altLang="en-US" sz="1400"/>
            </a:br>
            <a:r>
              <a:rPr lang="en-US" altLang="en-US" sz="1400"/>
              <a:t> tariff is determined based on consensus based</a:t>
            </a:r>
          </a:p>
          <a:p>
            <a:pPr eaLnBrk="1" hangingPunct="1">
              <a:lnSpc>
                <a:spcPct val="80000"/>
              </a:lnSpc>
              <a:buFont typeface="Arial" panose="020B0604020202020204" pitchFamily="34" charset="0"/>
              <a:buNone/>
            </a:pPr>
            <a:endParaRPr lang="en-US" altLang="en-US" sz="1400"/>
          </a:p>
          <a:p>
            <a:pPr eaLnBrk="1" hangingPunct="1">
              <a:lnSpc>
                <a:spcPct val="80000"/>
              </a:lnSpc>
              <a:buFont typeface="Arial" panose="020B0604020202020204" pitchFamily="34" charset="0"/>
              <a:buNone/>
            </a:pPr>
            <a:endParaRPr lang="en-US" altLang="en-US" sz="14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451</TotalTime>
  <Words>548</Words>
  <Application>Microsoft Office PowerPoint</Application>
  <PresentationFormat>On-screen Show (4:3)</PresentationFormat>
  <Paragraphs>82</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MS PGothic</vt:lpstr>
      <vt:lpstr>Arial</vt:lpstr>
      <vt:lpstr>Office Theme</vt:lpstr>
      <vt:lpstr>Community-Based Water and Sanitation in Indonesia: Legal Forms, Ownership &amp; Regulatory Framework for Financing</vt:lpstr>
      <vt:lpstr>Legal Forms, Ownership &amp; Regulatory Framework for Financing</vt:lpstr>
      <vt:lpstr>Legal Forms, Ownership &amp; Regulatory Framework for Financing</vt:lpstr>
      <vt:lpstr>Legal models of ownership </vt:lpstr>
      <vt:lpstr>Legal models of ownership</vt:lpstr>
      <vt:lpstr>Legal Forms, Ownership &amp; Regulatory Framework for Financing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Community-Based Water and Sanitation in Indonesia: Legal Forms, Ownership &amp; Regulatory Framework for Financing</dc:title>
  <dc:creator>Dyah  Paramita</dc:creator>
  <cp:lastModifiedBy>Mohamad Mova AlAfghani</cp:lastModifiedBy>
  <cp:revision>23</cp:revision>
  <dcterms:created xsi:type="dcterms:W3CDTF">2015-02-07T06:41:01Z</dcterms:created>
  <dcterms:modified xsi:type="dcterms:W3CDTF">2016-07-18T13:36:24Z</dcterms:modified>
</cp:coreProperties>
</file>