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61" r:id="rId17"/>
    <p:sldId id="26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64" d="100"/>
          <a:sy n="64" d="100"/>
        </p:scale>
        <p:origin x="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://www.crpg.info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rpg.info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24099"/>
            <a:ext cx="9144000" cy="1185863"/>
          </a:xfrm>
        </p:spPr>
        <p:txBody>
          <a:bodyPr anchor="b"/>
          <a:lstStyle>
            <a:lvl1pPr algn="ctr">
              <a:defRPr sz="6000"/>
            </a:lvl1pPr>
          </a:lstStyle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33" name="Rectangle 4"/>
          <p:cNvSpPr>
            <a:spLocks/>
          </p:cNvSpPr>
          <p:nvPr userDrawn="1"/>
        </p:nvSpPr>
        <p:spPr bwMode="auto">
          <a:xfrm>
            <a:off x="-1" y="5641489"/>
            <a:ext cx="12192001" cy="1322388"/>
          </a:xfrm>
          <a:prstGeom prst="rect">
            <a:avLst/>
          </a:prstGeom>
          <a:solidFill>
            <a:srgbClr val="EE302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587" y="5535612"/>
            <a:ext cx="12831763" cy="1122765"/>
            <a:chOff x="1587" y="5535612"/>
            <a:chExt cx="12831763" cy="1122765"/>
          </a:xfrm>
        </p:grpSpPr>
        <p:sp>
          <p:nvSpPr>
            <p:cNvPr id="35" name="Rectangle 2"/>
            <p:cNvSpPr>
              <a:spLocks/>
            </p:cNvSpPr>
            <p:nvPr/>
          </p:nvSpPr>
          <p:spPr bwMode="auto">
            <a:xfrm>
              <a:off x="1587" y="5535612"/>
              <a:ext cx="12192001" cy="13488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6" name="Picture 20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025" y="5717302"/>
              <a:ext cx="1613271" cy="9410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641350" y="5535612"/>
              <a:ext cx="12192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en-GB"/>
            </a:p>
          </p:txBody>
        </p: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641350" y="5992812"/>
              <a:ext cx="12192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d-ID" sz="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d-ID" sz="8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Open Sans"/>
                </a:rPr>
                <a:t>	</a:t>
              </a:r>
              <a:endParaRPr kumimoji="0" lang="id-ID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5" name="Text Box 2"/>
          <p:cNvSpPr txBox="1">
            <a:spLocks noChangeArrowheads="1"/>
          </p:cNvSpPr>
          <p:nvPr userDrawn="1"/>
        </p:nvSpPr>
        <p:spPr bwMode="auto">
          <a:xfrm>
            <a:off x="7224780" y="5792933"/>
            <a:ext cx="5753122" cy="64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1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Open San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</a:rPr>
              <a:t>Universitas Ibn </a:t>
            </a:r>
            <a:r>
              <a:rPr kumimoji="0" lang="id-ID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/>
              </a:rPr>
              <a:t>Khaldun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</a:rPr>
              <a:t> Bogor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</a:rPr>
              <a:t> 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</a:rPr>
              <a:t>Jl. </a:t>
            </a:r>
            <a:r>
              <a:rPr kumimoji="0" lang="id-ID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/>
              </a:rPr>
              <a:t>R.E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</a:rPr>
              <a:t>. </a:t>
            </a:r>
            <a:r>
              <a:rPr kumimoji="0" lang="id-ID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/>
              </a:rPr>
              <a:t>Martadinata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</a:rPr>
              <a:t> </a:t>
            </a:r>
            <a:r>
              <a:rPr kumimoji="0" lang="id-ID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/>
              </a:rPr>
              <a:t>No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</a:rPr>
              <a:t>. 2, Bogor 16162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Text Box 4"/>
          <p:cNvSpPr txBox="1">
            <a:spLocks noChangeArrowheads="1"/>
          </p:cNvSpPr>
          <p:nvPr userDrawn="1"/>
        </p:nvSpPr>
        <p:spPr bwMode="auto">
          <a:xfrm>
            <a:off x="7175854" y="6325778"/>
            <a:ext cx="1371600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+62 251 8328 203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Text Box 7"/>
          <p:cNvSpPr txBox="1">
            <a:spLocks noChangeArrowheads="1"/>
          </p:cNvSpPr>
          <p:nvPr userDrawn="1"/>
        </p:nvSpPr>
        <p:spPr bwMode="auto">
          <a:xfrm>
            <a:off x="9963917" y="6309460"/>
            <a:ext cx="1792654" cy="210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con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tact.crpg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@crpg.info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8" name="Picture 1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336" y="6292813"/>
            <a:ext cx="282402" cy="36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89" y="5912098"/>
            <a:ext cx="243792" cy="3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7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989" y="6336612"/>
            <a:ext cx="243792" cy="31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8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839" y="6230460"/>
            <a:ext cx="311995" cy="40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 Box 6"/>
          <p:cNvSpPr txBox="1">
            <a:spLocks noChangeArrowheads="1"/>
          </p:cNvSpPr>
          <p:nvPr userDrawn="1"/>
        </p:nvSpPr>
        <p:spPr bwMode="auto">
          <a:xfrm>
            <a:off x="8638355" y="6147712"/>
            <a:ext cx="1212850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1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Open Sans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d-ID" sz="1100" b="0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Open Sans"/>
                <a:ea typeface="Calibri" panose="020F0502020204030204" pitchFamily="34" charset="0"/>
                <a:cs typeface="Times New Roman" panose="02020603050405020304" pitchFamily="18" charset="0"/>
              </a:rPr>
              <a:t>www.crpg.info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5" name="Date Placeholder 74"/>
          <p:cNvSpPr>
            <a:spLocks noGrp="1"/>
          </p:cNvSpPr>
          <p:nvPr>
            <p:ph type="dt" sz="half" idx="10"/>
          </p:nvPr>
        </p:nvSpPr>
        <p:spPr>
          <a:xfrm>
            <a:off x="0" y="-1"/>
            <a:ext cx="2743200" cy="365125"/>
          </a:xfrm>
        </p:spPr>
        <p:txBody>
          <a:bodyPr/>
          <a:lstStyle/>
          <a:p>
            <a:fld id="{D95D7BEC-E4D2-436C-B1B4-7C792C2DB035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76" name="Footer Placeholder 75"/>
          <p:cNvSpPr>
            <a:spLocks noGrp="1"/>
          </p:cNvSpPr>
          <p:nvPr>
            <p:ph type="ftr" sz="quarter" idx="11"/>
          </p:nvPr>
        </p:nvSpPr>
        <p:spPr>
          <a:xfrm>
            <a:off x="91682" y="3943379"/>
            <a:ext cx="12193589" cy="158822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7" name="Slide Number Placeholder 76"/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61B1E5EB-5FAF-4AA0-86BB-EDD524B5FD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63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Rectangle 4"/>
          <p:cNvSpPr>
            <a:spLocks/>
          </p:cNvSpPr>
          <p:nvPr userDrawn="1"/>
        </p:nvSpPr>
        <p:spPr bwMode="auto">
          <a:xfrm>
            <a:off x="1" y="5933588"/>
            <a:ext cx="12192001" cy="924412"/>
          </a:xfrm>
          <a:prstGeom prst="rect">
            <a:avLst/>
          </a:prstGeom>
          <a:solidFill>
            <a:srgbClr val="EE302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" y="6193165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A931ED-962A-4000-904F-3C6E91903C1D}" type="datetimeFigureOut">
              <a:rPr lang="en-GB" smtClean="0"/>
              <a:pPr/>
              <a:t>19/02/2018</a:t>
            </a:fld>
            <a:r>
              <a:rPr lang="en-GB" dirty="0"/>
              <a:t>		              </a:t>
            </a:r>
            <a:fld id="{C15B64A8-1B90-4DBF-8C66-40915EE817E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20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6302" y="6058715"/>
            <a:ext cx="1155700" cy="67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911600" y="6193166"/>
            <a:ext cx="4114800" cy="365125"/>
          </a:xfrm>
        </p:spPr>
        <p:txBody>
          <a:bodyPr/>
          <a:lstStyle/>
          <a:p>
            <a:r>
              <a:rPr lang="en-GB" dirty="0"/>
              <a:t>Insert Name Here</a:t>
            </a:r>
          </a:p>
        </p:txBody>
      </p:sp>
    </p:spTree>
    <p:extLst>
      <p:ext uri="{BB962C8B-B14F-4D97-AF65-F5344CB8AC3E}">
        <p14:creationId xmlns:p14="http://schemas.microsoft.com/office/powerpoint/2010/main" val="3460143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931ED-962A-4000-904F-3C6E91903C1D}" type="datetimeFigureOut">
              <a:rPr lang="en-GB" smtClean="0"/>
              <a:t>19/02/2018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B64A8-1B90-4DBF-8C66-40915EE817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697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658912" y="1007268"/>
            <a:ext cx="9144000" cy="118586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Masukan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RUU SDA</a:t>
            </a:r>
            <a:br>
              <a:rPr lang="en-US" dirty="0"/>
            </a:br>
            <a:r>
              <a:rPr lang="en-US" sz="2700" b="1" u="sng" dirty="0" err="1"/>
              <a:t>Berdasarkan</a:t>
            </a:r>
            <a:r>
              <a:rPr lang="en-US" sz="2700" b="1" u="sng" dirty="0"/>
              <a:t> Draft </a:t>
            </a:r>
            <a:r>
              <a:rPr lang="en-US" sz="2700" b="1" u="sng" dirty="0" err="1"/>
              <a:t>Bulan</a:t>
            </a:r>
            <a:r>
              <a:rPr lang="en-US" sz="2700" b="1" u="sng" dirty="0"/>
              <a:t> </a:t>
            </a:r>
            <a:r>
              <a:rPr lang="en-US" sz="2700" b="1" u="sng" dirty="0" err="1"/>
              <a:t>Juli</a:t>
            </a:r>
            <a:r>
              <a:rPr lang="en-US" sz="2700" b="1" u="sng" dirty="0"/>
              <a:t>, 2017</a:t>
            </a:r>
            <a:endParaRPr lang="en-GB" sz="2700" b="1" u="sng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err="1"/>
              <a:t>Diskusi</a:t>
            </a:r>
            <a:r>
              <a:rPr lang="en-GB" dirty="0"/>
              <a:t> “Quo Vadis” RUU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Air</a:t>
            </a:r>
          </a:p>
          <a:p>
            <a:r>
              <a:rPr lang="en-GB" dirty="0" err="1"/>
              <a:t>Selasa</a:t>
            </a:r>
            <a:r>
              <a:rPr lang="en-GB" dirty="0"/>
              <a:t>, 13 </a:t>
            </a:r>
            <a:r>
              <a:rPr lang="en-GB" dirty="0" err="1"/>
              <a:t>Februari</a:t>
            </a:r>
            <a:r>
              <a:rPr lang="en-GB" dirty="0"/>
              <a:t> 2018, </a:t>
            </a:r>
            <a:r>
              <a:rPr lang="en-GB" dirty="0" err="1"/>
              <a:t>Ruang</a:t>
            </a:r>
            <a:r>
              <a:rPr lang="en-GB" dirty="0"/>
              <a:t> </a:t>
            </a:r>
            <a:r>
              <a:rPr lang="en-GB" dirty="0" err="1"/>
              <a:t>Rapat</a:t>
            </a:r>
            <a:r>
              <a:rPr lang="en-GB" dirty="0"/>
              <a:t> </a:t>
            </a:r>
            <a:r>
              <a:rPr lang="en-GB" dirty="0" err="1"/>
              <a:t>Fraksi</a:t>
            </a:r>
            <a:r>
              <a:rPr lang="en-GB" dirty="0"/>
              <a:t> </a:t>
            </a:r>
            <a:r>
              <a:rPr lang="en-GB" dirty="0" err="1"/>
              <a:t>Partai</a:t>
            </a:r>
            <a:r>
              <a:rPr lang="en-GB" dirty="0"/>
              <a:t> </a:t>
            </a:r>
            <a:r>
              <a:rPr lang="en-GB" dirty="0" err="1"/>
              <a:t>Gerindra</a:t>
            </a:r>
            <a:endParaRPr lang="en-GB" dirty="0"/>
          </a:p>
          <a:p>
            <a:r>
              <a:rPr lang="en-GB" dirty="0"/>
              <a:t>Nusantara 1 </a:t>
            </a:r>
            <a:r>
              <a:rPr lang="en-GB" dirty="0" err="1"/>
              <a:t>Lantai</a:t>
            </a:r>
            <a:r>
              <a:rPr lang="en-GB" dirty="0"/>
              <a:t> 17, Gedung DPR/MPR RI</a:t>
            </a:r>
          </a:p>
          <a:p>
            <a:endParaRPr lang="en-GB" dirty="0"/>
          </a:p>
          <a:p>
            <a:r>
              <a:rPr lang="en-GB" dirty="0"/>
              <a:t>Mohamad Mova AlAfghani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522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607CB-D8BA-47B1-A662-8DC24EB16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4. BUMN/BUMD </a:t>
            </a:r>
            <a:r>
              <a:rPr lang="en-GB" dirty="0" err="1"/>
              <a:t>belum</a:t>
            </a:r>
            <a:r>
              <a:rPr lang="en-GB" dirty="0"/>
              <a:t> </a:t>
            </a:r>
            <a:r>
              <a:rPr lang="en-GB" dirty="0" err="1"/>
              <a:t>tentu</a:t>
            </a:r>
            <a:r>
              <a:rPr lang="en-GB" dirty="0"/>
              <a:t> </a:t>
            </a:r>
            <a:r>
              <a:rPr lang="en-GB" dirty="0" err="1"/>
              <a:t>menjamin</a:t>
            </a:r>
            <a:r>
              <a:rPr lang="en-GB" dirty="0"/>
              <a:t> “</a:t>
            </a:r>
            <a:r>
              <a:rPr lang="en-GB" dirty="0" err="1"/>
              <a:t>dikuasai</a:t>
            </a:r>
            <a:r>
              <a:rPr lang="en-GB" dirty="0"/>
              <a:t> </a:t>
            </a:r>
            <a:r>
              <a:rPr lang="en-GB" dirty="0" err="1"/>
              <a:t>oleh</a:t>
            </a:r>
            <a:r>
              <a:rPr lang="en-GB" dirty="0"/>
              <a:t> </a:t>
            </a:r>
            <a:r>
              <a:rPr lang="en-GB" dirty="0" err="1"/>
              <a:t>negara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dipergunakan</a:t>
            </a:r>
            <a:r>
              <a:rPr lang="en-GB" dirty="0"/>
              <a:t> </a:t>
            </a:r>
            <a:r>
              <a:rPr lang="en-GB" dirty="0" err="1"/>
              <a:t>sebesar-besarnya</a:t>
            </a:r>
            <a:r>
              <a:rPr lang="en-GB" dirty="0"/>
              <a:t> demi </a:t>
            </a:r>
            <a:r>
              <a:rPr lang="en-GB" dirty="0" err="1"/>
              <a:t>kemakmuran</a:t>
            </a:r>
            <a:r>
              <a:rPr lang="en-GB" dirty="0"/>
              <a:t> </a:t>
            </a:r>
            <a:r>
              <a:rPr lang="en-GB" dirty="0" err="1"/>
              <a:t>rakyat</a:t>
            </a:r>
            <a:r>
              <a:rPr lang="en-GB" dirty="0"/>
              <a:t>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B27E1F-CA9F-42C3-8E46-1A6EC6F5AD22}"/>
              </a:ext>
            </a:extLst>
          </p:cNvPr>
          <p:cNvSpPr txBox="1"/>
          <p:nvPr/>
        </p:nvSpPr>
        <p:spPr>
          <a:xfrm>
            <a:off x="944381" y="2398426"/>
            <a:ext cx="10732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Argumen</a:t>
            </a:r>
            <a:r>
              <a:rPr lang="en-GB" b="1" dirty="0"/>
              <a:t> 1: </a:t>
            </a:r>
            <a:r>
              <a:rPr lang="en-GB" dirty="0" err="1"/>
              <a:t>Beberapa</a:t>
            </a:r>
            <a:r>
              <a:rPr lang="en-GB" dirty="0"/>
              <a:t> </a:t>
            </a:r>
            <a:r>
              <a:rPr lang="en-GB" dirty="0" err="1"/>
              <a:t>studi</a:t>
            </a:r>
            <a:r>
              <a:rPr lang="en-GB" dirty="0"/>
              <a:t> </a:t>
            </a:r>
            <a:r>
              <a:rPr lang="en-GB" dirty="0" err="1"/>
              <a:t>tentang</a:t>
            </a:r>
            <a:r>
              <a:rPr lang="en-GB" dirty="0"/>
              <a:t> </a:t>
            </a:r>
            <a:r>
              <a:rPr lang="en-GB" dirty="0" err="1"/>
              <a:t>korporatisasi</a:t>
            </a:r>
            <a:r>
              <a:rPr lang="en-GB" dirty="0"/>
              <a:t> air </a:t>
            </a:r>
            <a:r>
              <a:rPr lang="en-GB" dirty="0" err="1"/>
              <a:t>menunjukkan</a:t>
            </a:r>
            <a:r>
              <a:rPr lang="en-GB" dirty="0"/>
              <a:t> </a:t>
            </a:r>
            <a:r>
              <a:rPr lang="en-GB" dirty="0" err="1"/>
              <a:t>bahwa</a:t>
            </a:r>
            <a:r>
              <a:rPr lang="en-GB" dirty="0"/>
              <a:t> </a:t>
            </a:r>
            <a:r>
              <a:rPr lang="en-GB" dirty="0" err="1"/>
              <a:t>korporatisasi</a:t>
            </a:r>
            <a:r>
              <a:rPr lang="en-GB" dirty="0"/>
              <a:t> </a:t>
            </a:r>
            <a:r>
              <a:rPr lang="en-GB" dirty="0" err="1"/>
              <a:t>berujung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PHK, outsourcing, cherry picking (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mau</a:t>
            </a:r>
            <a:r>
              <a:rPr lang="en-GB" dirty="0"/>
              <a:t> </a:t>
            </a:r>
            <a:r>
              <a:rPr lang="en-GB" dirty="0" err="1"/>
              <a:t>melebarkan</a:t>
            </a:r>
            <a:r>
              <a:rPr lang="en-GB" dirty="0"/>
              <a:t> </a:t>
            </a:r>
            <a:r>
              <a:rPr lang="en-GB" dirty="0" err="1"/>
              <a:t>layanan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golongan</a:t>
            </a:r>
            <a:r>
              <a:rPr lang="en-GB" dirty="0"/>
              <a:t> </a:t>
            </a:r>
            <a:r>
              <a:rPr lang="en-GB" dirty="0" err="1"/>
              <a:t>ekonomi</a:t>
            </a:r>
            <a:r>
              <a:rPr lang="en-GB" dirty="0"/>
              <a:t> </a:t>
            </a:r>
            <a:r>
              <a:rPr lang="en-GB" dirty="0" err="1"/>
              <a:t>lemah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topografi</a:t>
            </a:r>
            <a:r>
              <a:rPr lang="en-GB" dirty="0"/>
              <a:t> </a:t>
            </a:r>
            <a:r>
              <a:rPr lang="en-GB" dirty="0" err="1"/>
              <a:t>sulit</a:t>
            </a:r>
            <a:r>
              <a:rPr lang="en-GB" dirty="0"/>
              <a:t>). Perusahaan </a:t>
            </a:r>
            <a:r>
              <a:rPr lang="en-GB" dirty="0" err="1"/>
              <a:t>milik</a:t>
            </a:r>
            <a:r>
              <a:rPr lang="en-GB" dirty="0"/>
              <a:t> </a:t>
            </a:r>
            <a:r>
              <a:rPr lang="en-GB" dirty="0" err="1"/>
              <a:t>negara</a:t>
            </a:r>
            <a:r>
              <a:rPr lang="en-GB" dirty="0"/>
              <a:t> </a:t>
            </a:r>
            <a:r>
              <a:rPr lang="en-GB" dirty="0" err="1"/>
              <a:t>justru</a:t>
            </a:r>
            <a:r>
              <a:rPr lang="en-GB" dirty="0"/>
              <a:t> </a:t>
            </a:r>
            <a:r>
              <a:rPr lang="en-GB" dirty="0" err="1"/>
              <a:t>menjadi</a:t>
            </a:r>
            <a:r>
              <a:rPr lang="en-GB" dirty="0"/>
              <a:t> </a:t>
            </a:r>
            <a:r>
              <a:rPr lang="en-GB" dirty="0" err="1"/>
              <a:t>berlaku</a:t>
            </a:r>
            <a:r>
              <a:rPr lang="en-GB" dirty="0"/>
              <a:t> </a:t>
            </a:r>
            <a:r>
              <a:rPr lang="en-GB" dirty="0" err="1"/>
              <a:t>seperti</a:t>
            </a:r>
            <a:r>
              <a:rPr lang="en-GB" dirty="0"/>
              <a:t> </a:t>
            </a:r>
            <a:r>
              <a:rPr lang="en-GB" dirty="0" err="1"/>
              <a:t>swasta</a:t>
            </a:r>
            <a:r>
              <a:rPr lang="en-GB" dirty="0"/>
              <a:t>.</a:t>
            </a:r>
          </a:p>
          <a:p>
            <a:endParaRPr lang="en-GB" b="1" dirty="0"/>
          </a:p>
          <a:p>
            <a:r>
              <a:rPr lang="en-GB" b="1" dirty="0" err="1"/>
              <a:t>Argumen</a:t>
            </a:r>
            <a:r>
              <a:rPr lang="en-GB" b="1" dirty="0"/>
              <a:t> 2</a:t>
            </a:r>
            <a:r>
              <a:rPr lang="en-GB" dirty="0"/>
              <a:t>: PDAM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boleh</a:t>
            </a:r>
            <a:r>
              <a:rPr lang="en-GB" dirty="0"/>
              <a:t> </a:t>
            </a:r>
            <a:r>
              <a:rPr lang="en-GB" dirty="0" err="1"/>
              <a:t>berorientasi</a:t>
            </a:r>
            <a:r>
              <a:rPr lang="en-GB" dirty="0"/>
              <a:t> </a:t>
            </a:r>
            <a:r>
              <a:rPr lang="en-GB" dirty="0" err="1"/>
              <a:t>keuntungan</a:t>
            </a:r>
            <a:r>
              <a:rPr lang="en-GB" dirty="0"/>
              <a:t> (</a:t>
            </a:r>
            <a:r>
              <a:rPr lang="en-GB" dirty="0" err="1"/>
              <a:t>Putusan</a:t>
            </a:r>
            <a:r>
              <a:rPr lang="en-GB" dirty="0"/>
              <a:t> MK </a:t>
            </a:r>
            <a:r>
              <a:rPr lang="en-GB" dirty="0" err="1"/>
              <a:t>Tahun</a:t>
            </a:r>
            <a:r>
              <a:rPr lang="en-GB" dirty="0"/>
              <a:t> 2005)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 err="1"/>
              <a:t>Rekomendasi</a:t>
            </a:r>
            <a:r>
              <a:rPr lang="en-GB" b="1" dirty="0"/>
              <a:t>: </a:t>
            </a:r>
            <a:r>
              <a:rPr lang="en-GB" dirty="0"/>
              <a:t>RUU SDA </a:t>
            </a:r>
            <a:r>
              <a:rPr lang="en-GB" dirty="0" err="1"/>
              <a:t>perlu</a:t>
            </a:r>
            <a:r>
              <a:rPr lang="en-GB" dirty="0"/>
              <a:t> </a:t>
            </a:r>
            <a:r>
              <a:rPr lang="en-GB" dirty="0" err="1"/>
              <a:t>mencantumkan</a:t>
            </a:r>
            <a:r>
              <a:rPr lang="en-GB" dirty="0"/>
              <a:t> Lembaga/</a:t>
            </a:r>
            <a:r>
              <a:rPr lang="en-GB" dirty="0" err="1"/>
              <a:t>bentuk</a:t>
            </a:r>
            <a:r>
              <a:rPr lang="en-GB" dirty="0"/>
              <a:t> </a:t>
            </a:r>
            <a:r>
              <a:rPr lang="en-GB" dirty="0" err="1"/>
              <a:t>khusus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PDAM agar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berorientasi</a:t>
            </a:r>
            <a:r>
              <a:rPr lang="en-GB" dirty="0"/>
              <a:t> </a:t>
            </a:r>
            <a:r>
              <a:rPr lang="en-GB" dirty="0" err="1"/>
              <a:t>keuntungan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269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9F966-94BF-4CD5-8931-30788FC3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3852"/>
          </a:xfrm>
        </p:spPr>
        <p:txBody>
          <a:bodyPr>
            <a:normAutofit fontScale="90000"/>
          </a:bodyPr>
          <a:lstStyle/>
          <a:p>
            <a:r>
              <a:rPr lang="en-GB" dirty="0"/>
              <a:t>5. </a:t>
            </a:r>
            <a:r>
              <a:rPr lang="en-GB" dirty="0" err="1"/>
              <a:t>Alokasi</a:t>
            </a:r>
            <a:r>
              <a:rPr lang="en-GB" dirty="0"/>
              <a:t> Air: </a:t>
            </a:r>
            <a:r>
              <a:rPr lang="en-GB" dirty="0" err="1"/>
              <a:t>Kebutuhan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Ternak</a:t>
            </a:r>
            <a:r>
              <a:rPr lang="en-GB" dirty="0"/>
              <a:t> Rakyat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Prioritas</a:t>
            </a:r>
            <a:r>
              <a:rPr lang="en-GB" dirty="0"/>
              <a:t> </a:t>
            </a:r>
            <a:r>
              <a:rPr lang="en-GB" dirty="0" err="1"/>
              <a:t>Daripada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Orang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FE3BF1-86D5-4D5C-99D9-C23FFB056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913" y="1703140"/>
            <a:ext cx="7361654" cy="424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596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9F966-94BF-4CD5-8931-30788FC3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93852"/>
          </a:xfrm>
        </p:spPr>
        <p:txBody>
          <a:bodyPr>
            <a:normAutofit fontScale="90000"/>
          </a:bodyPr>
          <a:lstStyle/>
          <a:p>
            <a:r>
              <a:rPr lang="en-GB" dirty="0"/>
              <a:t>5. </a:t>
            </a:r>
            <a:r>
              <a:rPr lang="en-GB" dirty="0" err="1"/>
              <a:t>Alokasi</a:t>
            </a:r>
            <a:r>
              <a:rPr lang="en-GB" dirty="0"/>
              <a:t> Air: </a:t>
            </a:r>
            <a:r>
              <a:rPr lang="en-GB" dirty="0" err="1"/>
              <a:t>Kebutuhan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Ternak</a:t>
            </a:r>
            <a:r>
              <a:rPr lang="en-GB" dirty="0"/>
              <a:t> Rakyat </a:t>
            </a:r>
            <a:r>
              <a:rPr lang="en-GB" dirty="0" err="1"/>
              <a:t>Lebih</a:t>
            </a:r>
            <a:r>
              <a:rPr lang="en-GB" dirty="0"/>
              <a:t> </a:t>
            </a:r>
            <a:r>
              <a:rPr lang="en-GB" dirty="0" err="1"/>
              <a:t>Prioritas</a:t>
            </a:r>
            <a:r>
              <a:rPr lang="en-GB" dirty="0"/>
              <a:t> </a:t>
            </a:r>
            <a:r>
              <a:rPr lang="en-GB" dirty="0" err="1"/>
              <a:t>Daripada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Orang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EBBF01-DA27-4964-9620-045B6FE5D713}"/>
              </a:ext>
            </a:extLst>
          </p:cNvPr>
          <p:cNvSpPr/>
          <p:nvPr/>
        </p:nvSpPr>
        <p:spPr>
          <a:xfrm>
            <a:off x="991849" y="1819235"/>
            <a:ext cx="102083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Pasal</a:t>
            </a:r>
            <a:r>
              <a:rPr lang="en-GB" dirty="0"/>
              <a:t> 56(3) RUU SDA:</a:t>
            </a:r>
          </a:p>
          <a:p>
            <a:endParaRPr lang="en-GB" dirty="0"/>
          </a:p>
          <a:p>
            <a:r>
              <a:rPr lang="en-GB" dirty="0"/>
              <a:t>(3) </a:t>
            </a:r>
            <a:r>
              <a:rPr lang="en-GB" dirty="0" err="1"/>
              <a:t>Pemberian</a:t>
            </a:r>
            <a:r>
              <a:rPr lang="en-GB" dirty="0"/>
              <a:t> </a:t>
            </a:r>
            <a:r>
              <a:rPr lang="en-GB" dirty="0" err="1"/>
              <a:t>izin</a:t>
            </a:r>
            <a:r>
              <a:rPr lang="en-GB" dirty="0"/>
              <a:t> </a:t>
            </a:r>
            <a:r>
              <a:rPr lang="en-GB" dirty="0" err="1"/>
              <a:t>sebagaimana</a:t>
            </a:r>
            <a:r>
              <a:rPr lang="en-GB" dirty="0"/>
              <a:t> </a:t>
            </a:r>
            <a:r>
              <a:rPr lang="en-GB" dirty="0" err="1"/>
              <a:t>dimaksud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ayat</a:t>
            </a:r>
            <a:r>
              <a:rPr lang="en-GB" dirty="0"/>
              <a:t> (2) </a:t>
            </a:r>
            <a:r>
              <a:rPr lang="en-GB" dirty="0" err="1"/>
              <a:t>dilakukan</a:t>
            </a:r>
            <a:r>
              <a:rPr lang="en-GB" dirty="0"/>
              <a:t> </a:t>
            </a:r>
            <a:r>
              <a:rPr lang="en-GB" dirty="0" err="1"/>
              <a:t>secara</a:t>
            </a:r>
            <a:r>
              <a:rPr lang="en-GB" dirty="0"/>
              <a:t> </a:t>
            </a:r>
            <a:r>
              <a:rPr lang="en-GB" dirty="0" err="1"/>
              <a:t>ketat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urutan</a:t>
            </a:r>
            <a:r>
              <a:rPr lang="en-GB" dirty="0"/>
              <a:t> </a:t>
            </a:r>
            <a:r>
              <a:rPr lang="en-GB" dirty="0" err="1"/>
              <a:t>prioritas</a:t>
            </a:r>
            <a:r>
              <a:rPr lang="en-GB" dirty="0"/>
              <a:t>:</a:t>
            </a:r>
          </a:p>
          <a:p>
            <a:endParaRPr lang="en-GB" dirty="0"/>
          </a:p>
          <a:p>
            <a:r>
              <a:rPr lang="en-GB" dirty="0"/>
              <a:t>a. </a:t>
            </a:r>
            <a:r>
              <a:rPr lang="en-GB" dirty="0" err="1"/>
              <a:t>pemenuhan</a:t>
            </a:r>
            <a:r>
              <a:rPr lang="en-GB" dirty="0"/>
              <a:t> </a:t>
            </a:r>
            <a:r>
              <a:rPr lang="en-GB" dirty="0" err="1"/>
              <a:t>kebutuhan</a:t>
            </a:r>
            <a:r>
              <a:rPr lang="en-GB" dirty="0"/>
              <a:t> </a:t>
            </a:r>
            <a:r>
              <a:rPr lang="en-GB" dirty="0" err="1"/>
              <a:t>pokok</a:t>
            </a:r>
            <a:r>
              <a:rPr lang="en-GB" dirty="0"/>
              <a:t> </a:t>
            </a:r>
            <a:r>
              <a:rPr lang="en-GB" dirty="0" err="1"/>
              <a:t>sehari-hari</a:t>
            </a:r>
            <a:r>
              <a:rPr lang="en-GB" dirty="0"/>
              <a:t> </a:t>
            </a:r>
            <a:r>
              <a:rPr lang="en-GB" dirty="0" err="1"/>
              <a:t>bagi</a:t>
            </a:r>
            <a:r>
              <a:rPr lang="en-GB" dirty="0"/>
              <a:t> </a:t>
            </a:r>
            <a:r>
              <a:rPr lang="en-GB" dirty="0" err="1"/>
              <a:t>kelompok</a:t>
            </a:r>
            <a:r>
              <a:rPr lang="en-GB" dirty="0"/>
              <a:t> yang </a:t>
            </a:r>
            <a:r>
              <a:rPr lang="en-GB" dirty="0" err="1"/>
              <a:t>memerlukan</a:t>
            </a:r>
            <a:r>
              <a:rPr lang="en-GB" dirty="0"/>
              <a:t> Air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jumlah</a:t>
            </a:r>
            <a:r>
              <a:rPr lang="en-GB" dirty="0"/>
              <a:t> </a:t>
            </a:r>
            <a:r>
              <a:rPr lang="en-GB" dirty="0" err="1"/>
              <a:t>besar</a:t>
            </a:r>
            <a:r>
              <a:rPr lang="en-GB" dirty="0"/>
              <a:t>;</a:t>
            </a:r>
          </a:p>
          <a:p>
            <a:r>
              <a:rPr lang="en-GB" dirty="0"/>
              <a:t>b. </a:t>
            </a:r>
            <a:r>
              <a:rPr lang="en-GB" dirty="0" err="1"/>
              <a:t>pemenuhan</a:t>
            </a:r>
            <a:r>
              <a:rPr lang="en-GB" dirty="0"/>
              <a:t> </a:t>
            </a:r>
            <a:r>
              <a:rPr lang="en-GB" dirty="0" err="1"/>
              <a:t>kebutuhan</a:t>
            </a:r>
            <a:r>
              <a:rPr lang="en-GB" dirty="0"/>
              <a:t> </a:t>
            </a:r>
            <a:r>
              <a:rPr lang="en-GB" dirty="0" err="1"/>
              <a:t>pokok</a:t>
            </a:r>
            <a:r>
              <a:rPr lang="en-GB" dirty="0"/>
              <a:t> </a:t>
            </a:r>
            <a:r>
              <a:rPr lang="en-GB" dirty="0" err="1"/>
              <a:t>sehari-hari</a:t>
            </a:r>
            <a:r>
              <a:rPr lang="en-GB" dirty="0"/>
              <a:t> yang </a:t>
            </a:r>
            <a:r>
              <a:rPr lang="en-GB" dirty="0" err="1"/>
              <a:t>mengubah</a:t>
            </a:r>
            <a:r>
              <a:rPr lang="en-GB" dirty="0"/>
              <a:t> </a:t>
            </a:r>
            <a:r>
              <a:rPr lang="en-GB" dirty="0" err="1"/>
              <a:t>kondisi</a:t>
            </a:r>
            <a:r>
              <a:rPr lang="en-GB" dirty="0"/>
              <a:t> </a:t>
            </a:r>
            <a:r>
              <a:rPr lang="en-GB" dirty="0" err="1"/>
              <a:t>alami</a:t>
            </a:r>
            <a:r>
              <a:rPr lang="en-GB" dirty="0"/>
              <a:t> </a:t>
            </a:r>
            <a:r>
              <a:rPr lang="en-GB" dirty="0" err="1"/>
              <a:t>Sumber</a:t>
            </a:r>
            <a:r>
              <a:rPr lang="en-GB" dirty="0"/>
              <a:t> Air;</a:t>
            </a:r>
          </a:p>
          <a:p>
            <a:r>
              <a:rPr lang="en-GB" b="1" dirty="0"/>
              <a:t>c. </a:t>
            </a:r>
            <a:r>
              <a:rPr lang="en-GB" b="1" dirty="0" err="1"/>
              <a:t>pertanian</a:t>
            </a:r>
            <a:r>
              <a:rPr lang="en-GB" b="1" dirty="0"/>
              <a:t> </a:t>
            </a:r>
            <a:r>
              <a:rPr lang="en-GB" b="1" dirty="0" err="1"/>
              <a:t>rakyat</a:t>
            </a:r>
            <a:r>
              <a:rPr lang="en-GB" b="1" dirty="0"/>
              <a:t> di </a:t>
            </a:r>
            <a:r>
              <a:rPr lang="en-GB" b="1" dirty="0" err="1"/>
              <a:t>luar</a:t>
            </a:r>
            <a:r>
              <a:rPr lang="en-GB" b="1" dirty="0"/>
              <a:t> </a:t>
            </a:r>
            <a:r>
              <a:rPr lang="en-GB" b="1" dirty="0" err="1"/>
              <a:t>sistem</a:t>
            </a:r>
            <a:r>
              <a:rPr lang="en-GB" b="1" dirty="0"/>
              <a:t> </a:t>
            </a:r>
            <a:r>
              <a:rPr lang="en-GB" b="1" dirty="0" err="1"/>
              <a:t>irigasi</a:t>
            </a:r>
            <a:r>
              <a:rPr lang="en-GB" b="1" dirty="0"/>
              <a:t> yang </a:t>
            </a:r>
            <a:r>
              <a:rPr lang="en-GB" b="1" dirty="0" err="1"/>
              <a:t>sudah</a:t>
            </a:r>
            <a:r>
              <a:rPr lang="en-GB" b="1" dirty="0"/>
              <a:t> </a:t>
            </a:r>
            <a:r>
              <a:rPr lang="en-GB" b="1" dirty="0" err="1"/>
              <a:t>ada</a:t>
            </a:r>
            <a:r>
              <a:rPr lang="en-GB" b="1" dirty="0"/>
              <a:t>; </a:t>
            </a:r>
            <a:r>
              <a:rPr lang="en-GB" b="1" dirty="0">
                <a:sym typeface="Wingdings" panose="05000000000000000000" pitchFamily="2" charset="2"/>
              </a:rPr>
              <a:t> </a:t>
            </a:r>
            <a:r>
              <a:rPr lang="en-GB" b="1" dirty="0" err="1">
                <a:sym typeface="Wingdings" panose="05000000000000000000" pitchFamily="2" charset="2"/>
              </a:rPr>
              <a:t>Ternak</a:t>
            </a:r>
            <a:endParaRPr lang="en-GB" b="1" dirty="0"/>
          </a:p>
          <a:p>
            <a:r>
              <a:rPr lang="en-GB" b="1" dirty="0"/>
              <a:t>d. </a:t>
            </a:r>
            <a:r>
              <a:rPr lang="en-GB" b="1" dirty="0" err="1"/>
              <a:t>penggunaan</a:t>
            </a:r>
            <a:r>
              <a:rPr lang="en-GB" b="1" dirty="0"/>
              <a:t> </a:t>
            </a:r>
            <a:r>
              <a:rPr lang="en-GB" b="1" dirty="0" err="1"/>
              <a:t>Sumber</a:t>
            </a:r>
            <a:r>
              <a:rPr lang="en-GB" b="1" dirty="0"/>
              <a:t> </a:t>
            </a:r>
            <a:r>
              <a:rPr lang="en-GB" b="1" dirty="0" err="1"/>
              <a:t>Daya</a:t>
            </a:r>
            <a:r>
              <a:rPr lang="en-GB" b="1" dirty="0"/>
              <a:t> Air </a:t>
            </a:r>
            <a:r>
              <a:rPr lang="en-GB" b="1" dirty="0" err="1"/>
              <a:t>untuk</a:t>
            </a:r>
            <a:r>
              <a:rPr lang="en-GB" b="1" dirty="0"/>
              <a:t> </a:t>
            </a:r>
            <a:r>
              <a:rPr lang="en-GB" b="1" dirty="0" err="1"/>
              <a:t>kebutuhan</a:t>
            </a:r>
            <a:r>
              <a:rPr lang="en-GB" b="1" dirty="0"/>
              <a:t> </a:t>
            </a:r>
            <a:r>
              <a:rPr lang="en-GB" b="1" dirty="0" err="1"/>
              <a:t>usaha</a:t>
            </a:r>
            <a:r>
              <a:rPr lang="en-GB" b="1" dirty="0"/>
              <a:t> </a:t>
            </a:r>
            <a:r>
              <a:rPr lang="en-GB" b="1" dirty="0" err="1"/>
              <a:t>guna</a:t>
            </a:r>
            <a:r>
              <a:rPr lang="en-GB" b="1" dirty="0"/>
              <a:t> </a:t>
            </a:r>
            <a:r>
              <a:rPr lang="en-GB" b="1" dirty="0" err="1"/>
              <a:t>memenuhi</a:t>
            </a:r>
            <a:r>
              <a:rPr lang="en-GB" b="1" dirty="0"/>
              <a:t> </a:t>
            </a:r>
            <a:r>
              <a:rPr lang="en-GB" b="1" dirty="0" err="1"/>
              <a:t>kebutuhan</a:t>
            </a:r>
            <a:r>
              <a:rPr lang="en-GB" b="1" dirty="0"/>
              <a:t> </a:t>
            </a:r>
            <a:r>
              <a:rPr lang="en-GB" b="1" dirty="0" err="1"/>
              <a:t>pokok</a:t>
            </a:r>
            <a:r>
              <a:rPr lang="en-GB" b="1" dirty="0"/>
              <a:t> </a:t>
            </a:r>
            <a:r>
              <a:rPr lang="en-GB" b="1" dirty="0" err="1"/>
              <a:t>sehari-hari</a:t>
            </a:r>
            <a:r>
              <a:rPr lang="en-GB" b="1" dirty="0"/>
              <a:t> </a:t>
            </a:r>
            <a:r>
              <a:rPr lang="en-GB" b="1" dirty="0" err="1"/>
              <a:t>melalui</a:t>
            </a:r>
            <a:r>
              <a:rPr lang="en-GB" b="1" dirty="0"/>
              <a:t> </a:t>
            </a:r>
            <a:r>
              <a:rPr lang="en-GB" b="1" dirty="0" err="1"/>
              <a:t>sistem</a:t>
            </a:r>
            <a:r>
              <a:rPr lang="en-GB" b="1" dirty="0"/>
              <a:t> </a:t>
            </a:r>
            <a:r>
              <a:rPr lang="en-GB" b="1" dirty="0" err="1"/>
              <a:t>penyediaan</a:t>
            </a:r>
            <a:r>
              <a:rPr lang="en-GB" b="1" dirty="0"/>
              <a:t> Air </a:t>
            </a:r>
            <a:r>
              <a:rPr lang="en-GB" b="1" dirty="0" err="1"/>
              <a:t>Minum</a:t>
            </a:r>
            <a:r>
              <a:rPr lang="en-GB" b="1" dirty="0"/>
              <a:t>; </a:t>
            </a:r>
            <a:r>
              <a:rPr lang="en-GB" b="1" dirty="0">
                <a:sym typeface="Wingdings" panose="05000000000000000000" pitchFamily="2" charset="2"/>
              </a:rPr>
              <a:t> Orang</a:t>
            </a:r>
            <a:endParaRPr lang="en-GB" b="1" dirty="0"/>
          </a:p>
          <a:p>
            <a:r>
              <a:rPr lang="en-GB" dirty="0"/>
              <a:t>e. </a:t>
            </a:r>
            <a:r>
              <a:rPr lang="en-GB" dirty="0" err="1"/>
              <a:t>kegiatan</a:t>
            </a:r>
            <a:r>
              <a:rPr lang="en-GB" dirty="0"/>
              <a:t> </a:t>
            </a:r>
            <a:r>
              <a:rPr lang="en-GB" dirty="0" err="1"/>
              <a:t>bukan</a:t>
            </a:r>
            <a:r>
              <a:rPr lang="en-GB" dirty="0"/>
              <a:t> </a:t>
            </a:r>
            <a:r>
              <a:rPr lang="en-GB" dirty="0" err="1"/>
              <a:t>usaha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kepentingan</a:t>
            </a:r>
            <a:r>
              <a:rPr lang="en-GB" dirty="0"/>
              <a:t> </a:t>
            </a:r>
            <a:r>
              <a:rPr lang="en-GB" dirty="0" err="1"/>
              <a:t>publik</a:t>
            </a:r>
            <a:r>
              <a:rPr lang="en-GB" dirty="0"/>
              <a:t>;</a:t>
            </a:r>
          </a:p>
          <a:p>
            <a:r>
              <a:rPr lang="en-GB" dirty="0"/>
              <a:t>f. </a:t>
            </a:r>
            <a:r>
              <a:rPr lang="en-GB" dirty="0" err="1"/>
              <a:t>penggunaan</a:t>
            </a:r>
            <a:r>
              <a:rPr lang="en-GB" dirty="0"/>
              <a:t>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Air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kebutuhan</a:t>
            </a:r>
            <a:r>
              <a:rPr lang="en-GB" dirty="0"/>
              <a:t> </a:t>
            </a:r>
            <a:r>
              <a:rPr lang="en-GB" dirty="0" err="1"/>
              <a:t>usaha</a:t>
            </a:r>
            <a:r>
              <a:rPr lang="en-GB" dirty="0"/>
              <a:t> </a:t>
            </a:r>
            <a:r>
              <a:rPr lang="en-GB" dirty="0" err="1"/>
              <a:t>oleh</a:t>
            </a:r>
            <a:r>
              <a:rPr lang="en-GB" dirty="0"/>
              <a:t> </a:t>
            </a:r>
            <a:r>
              <a:rPr lang="en-GB" dirty="0" err="1"/>
              <a:t>badan</a:t>
            </a:r>
            <a:r>
              <a:rPr lang="en-GB" dirty="0"/>
              <a:t> </a:t>
            </a:r>
            <a:r>
              <a:rPr lang="en-GB" dirty="0" err="1"/>
              <a:t>usaha</a:t>
            </a:r>
            <a:r>
              <a:rPr lang="en-GB" dirty="0"/>
              <a:t> </a:t>
            </a:r>
            <a:r>
              <a:rPr lang="en-GB" dirty="0" err="1"/>
              <a:t>milik</a:t>
            </a:r>
            <a:r>
              <a:rPr lang="en-GB" dirty="0"/>
              <a:t> </a:t>
            </a:r>
            <a:r>
              <a:rPr lang="en-GB" dirty="0" err="1"/>
              <a:t>negara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badan</a:t>
            </a:r>
            <a:r>
              <a:rPr lang="en-GB" dirty="0"/>
              <a:t> </a:t>
            </a:r>
            <a:r>
              <a:rPr lang="en-GB" dirty="0" err="1"/>
              <a:t>usaha</a:t>
            </a:r>
            <a:r>
              <a:rPr lang="en-GB" dirty="0"/>
              <a:t> </a:t>
            </a:r>
            <a:r>
              <a:rPr lang="en-GB" dirty="0" err="1"/>
              <a:t>milik</a:t>
            </a:r>
            <a:r>
              <a:rPr lang="en-GB" dirty="0"/>
              <a:t> </a:t>
            </a:r>
            <a:r>
              <a:rPr lang="en-GB" dirty="0" err="1"/>
              <a:t>daerah</a:t>
            </a:r>
            <a:r>
              <a:rPr lang="en-GB" dirty="0"/>
              <a:t>; </a:t>
            </a:r>
            <a:r>
              <a:rPr lang="en-GB" dirty="0" err="1"/>
              <a:t>dan</a:t>
            </a:r>
            <a:endParaRPr lang="en-GB" dirty="0"/>
          </a:p>
          <a:p>
            <a:r>
              <a:rPr lang="en-GB" dirty="0"/>
              <a:t>g. </a:t>
            </a:r>
            <a:r>
              <a:rPr lang="en-GB" dirty="0" err="1"/>
              <a:t>penggunaan</a:t>
            </a:r>
            <a:r>
              <a:rPr lang="en-GB" dirty="0"/>
              <a:t> </a:t>
            </a:r>
            <a:r>
              <a:rPr lang="en-GB" dirty="0" err="1"/>
              <a:t>Sumber</a:t>
            </a:r>
            <a:r>
              <a:rPr lang="en-GB" dirty="0"/>
              <a:t> </a:t>
            </a:r>
            <a:r>
              <a:rPr lang="en-GB" dirty="0" err="1"/>
              <a:t>Daya</a:t>
            </a:r>
            <a:r>
              <a:rPr lang="en-GB" dirty="0"/>
              <a:t> Air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kebutuhan</a:t>
            </a:r>
            <a:r>
              <a:rPr lang="en-GB" dirty="0"/>
              <a:t> </a:t>
            </a:r>
            <a:r>
              <a:rPr lang="en-GB" dirty="0" err="1"/>
              <a:t>usaha</a:t>
            </a:r>
            <a:r>
              <a:rPr lang="en-GB" dirty="0"/>
              <a:t> </a:t>
            </a:r>
            <a:r>
              <a:rPr lang="en-GB" dirty="0" err="1"/>
              <a:t>oleh</a:t>
            </a:r>
            <a:r>
              <a:rPr lang="en-GB" dirty="0"/>
              <a:t> </a:t>
            </a:r>
            <a:r>
              <a:rPr lang="en-GB" dirty="0" err="1"/>
              <a:t>badan</a:t>
            </a:r>
            <a:r>
              <a:rPr lang="en-GB" dirty="0"/>
              <a:t> </a:t>
            </a:r>
            <a:r>
              <a:rPr lang="en-GB" dirty="0" err="1"/>
              <a:t>usaha</a:t>
            </a:r>
            <a:r>
              <a:rPr lang="en-GB" dirty="0"/>
              <a:t> </a:t>
            </a:r>
            <a:r>
              <a:rPr lang="en-GB" dirty="0" err="1"/>
              <a:t>swasta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perseorangan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4842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09D5F-2993-4BEB-A49B-BECCB021D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019"/>
          </a:xfrm>
        </p:spPr>
        <p:txBody>
          <a:bodyPr>
            <a:normAutofit fontScale="90000"/>
          </a:bodyPr>
          <a:lstStyle/>
          <a:p>
            <a:r>
              <a:rPr lang="en-GB" dirty="0"/>
              <a:t>6. </a:t>
            </a:r>
            <a:r>
              <a:rPr lang="en-GB" dirty="0" err="1"/>
              <a:t>Penyediaan</a:t>
            </a:r>
            <a:r>
              <a:rPr lang="en-GB" dirty="0"/>
              <a:t> Air </a:t>
            </a:r>
            <a:r>
              <a:rPr lang="en-GB" dirty="0" err="1"/>
              <a:t>Berbasis</a:t>
            </a:r>
            <a:r>
              <a:rPr lang="en-GB" dirty="0"/>
              <a:t> Masyarakat </a:t>
            </a:r>
            <a:r>
              <a:rPr lang="en-GB" dirty="0" err="1"/>
              <a:t>Terancam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4ED242-B4FF-40E9-B4B4-A0CCCD1CD5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63" y="1050378"/>
            <a:ext cx="2386359" cy="1963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944EC9-A5E8-47C3-BA07-3B4E8008AD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85" y="1074242"/>
            <a:ext cx="2386359" cy="19396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FE2FB3-A794-4AEC-B401-642657CA8D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07" y="1050378"/>
            <a:ext cx="2586227" cy="19396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94E24C-80BA-4F32-90FD-67A6C9CE36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614" y="1074242"/>
            <a:ext cx="1817454" cy="19396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529F63-6AFE-42A7-A9B9-A6BC8362FE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349203" y="1121637"/>
            <a:ext cx="1915805" cy="182101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D71A38D-6A32-4A59-80AD-355D9A47A550}"/>
              </a:ext>
            </a:extLst>
          </p:cNvPr>
          <p:cNvSpPr txBox="1"/>
          <p:nvPr/>
        </p:nvSpPr>
        <p:spPr>
          <a:xfrm>
            <a:off x="1439056" y="3732551"/>
            <a:ext cx="71389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60% </a:t>
            </a:r>
            <a:r>
              <a:rPr lang="en-GB" dirty="0" err="1"/>
              <a:t>diproyeksikan</a:t>
            </a:r>
            <a:r>
              <a:rPr lang="en-GB" dirty="0"/>
              <a:t> </a:t>
            </a:r>
            <a:r>
              <a:rPr lang="en-GB" dirty="0" err="1"/>
              <a:t>akan</a:t>
            </a:r>
            <a:r>
              <a:rPr lang="en-GB" dirty="0"/>
              <a:t> </a:t>
            </a:r>
            <a:r>
              <a:rPr lang="en-GB" dirty="0" err="1"/>
              <a:t>dilayani</a:t>
            </a:r>
            <a:r>
              <a:rPr lang="en-GB" dirty="0"/>
              <a:t> </a:t>
            </a:r>
            <a:r>
              <a:rPr lang="en-GB" dirty="0" err="1"/>
              <a:t>lewat</a:t>
            </a:r>
            <a:r>
              <a:rPr lang="en-GB" dirty="0"/>
              <a:t> </a:t>
            </a:r>
            <a:r>
              <a:rPr lang="en-GB" dirty="0" err="1"/>
              <a:t>berbasis</a:t>
            </a:r>
            <a:r>
              <a:rPr lang="en-GB" dirty="0"/>
              <a:t> </a:t>
            </a:r>
            <a:r>
              <a:rPr lang="en-GB" dirty="0" err="1"/>
              <a:t>masyarakat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Pamsimas</a:t>
            </a:r>
            <a:r>
              <a:rPr lang="en-GB" dirty="0"/>
              <a:t> 1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Pamsimas</a:t>
            </a:r>
            <a:r>
              <a:rPr lang="en-GB" dirty="0"/>
              <a:t> 2 = </a:t>
            </a:r>
            <a:r>
              <a:rPr lang="en-GB" dirty="0" err="1"/>
              <a:t>sudah</a:t>
            </a:r>
            <a:r>
              <a:rPr lang="en-GB" dirty="0"/>
              <a:t> </a:t>
            </a:r>
            <a:r>
              <a:rPr lang="en-GB" dirty="0" err="1"/>
              <a:t>melayani</a:t>
            </a:r>
            <a:r>
              <a:rPr lang="en-GB" dirty="0"/>
              <a:t> 12000 </a:t>
            </a:r>
            <a:r>
              <a:rPr lang="en-GB" dirty="0" err="1"/>
              <a:t>desa</a:t>
            </a:r>
            <a:r>
              <a:rPr lang="en-GB" dirty="0"/>
              <a:t>, 9 </a:t>
            </a:r>
            <a:r>
              <a:rPr lang="en-GB" dirty="0" err="1"/>
              <a:t>juta</a:t>
            </a:r>
            <a:r>
              <a:rPr lang="en-GB" dirty="0"/>
              <a:t> orang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Pamismas</a:t>
            </a:r>
            <a:r>
              <a:rPr lang="en-GB" dirty="0"/>
              <a:t> 3 = </a:t>
            </a:r>
            <a:r>
              <a:rPr lang="en-GB" dirty="0" err="1"/>
              <a:t>Ditargetkan</a:t>
            </a:r>
            <a:r>
              <a:rPr lang="en-GB" dirty="0"/>
              <a:t> 15000 </a:t>
            </a:r>
            <a:r>
              <a:rPr lang="en-GB" dirty="0" err="1"/>
              <a:t>desa</a:t>
            </a:r>
            <a:r>
              <a:rPr lang="en-GB" dirty="0"/>
              <a:t> di 365 </a:t>
            </a:r>
            <a:r>
              <a:rPr lang="en-GB" dirty="0" err="1"/>
              <a:t>kabupaten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3235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6478D-8557-47A4-B10B-3DFDF82A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4147"/>
          </a:xfrm>
        </p:spPr>
        <p:txBody>
          <a:bodyPr>
            <a:normAutofit fontScale="90000"/>
          </a:bodyPr>
          <a:lstStyle/>
          <a:p>
            <a:r>
              <a:rPr lang="en-GB" dirty="0"/>
              <a:t>6. </a:t>
            </a:r>
            <a:r>
              <a:rPr lang="en-GB" dirty="0" err="1"/>
              <a:t>Penyediaan</a:t>
            </a:r>
            <a:r>
              <a:rPr lang="en-GB" dirty="0"/>
              <a:t> Air </a:t>
            </a:r>
            <a:r>
              <a:rPr lang="en-GB" dirty="0" err="1"/>
              <a:t>Berbasis</a:t>
            </a:r>
            <a:r>
              <a:rPr lang="en-GB" dirty="0"/>
              <a:t> Masyarakat </a:t>
            </a:r>
            <a:r>
              <a:rPr lang="en-GB" dirty="0" err="1"/>
              <a:t>Terancam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19E0DE-AA4A-43A4-B9F7-56D68508562B}"/>
              </a:ext>
            </a:extLst>
          </p:cNvPr>
          <p:cNvSpPr/>
          <p:nvPr/>
        </p:nvSpPr>
        <p:spPr>
          <a:xfrm>
            <a:off x="479685" y="1374642"/>
            <a:ext cx="10244528" cy="33637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Pasal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59(1):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suatu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wilayah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GB" b="1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b="1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terjangkau</a:t>
            </a:r>
            <a:r>
              <a:rPr lang="en-GB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penyelenggaraan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penyediaan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minum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milik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negara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milik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penyelenggaraan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minum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wilayah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unit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teknis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/unit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pelaksana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teknis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koperasi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badan</a:t>
            </a:r>
            <a:r>
              <a:rPr lang="en-GB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usaha</a:t>
            </a:r>
            <a:r>
              <a:rPr lang="en-GB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milik</a:t>
            </a:r>
            <a:r>
              <a:rPr lang="en-GB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GB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GB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GB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i="1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masyarakat</a:t>
            </a:r>
            <a:r>
              <a:rPr lang="en-GB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en-GB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r>
              <a:rPr lang="en-GB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Argumen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Istilah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terjangkau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bermasalah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Seringkali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pipa PDAM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instalasi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PDAM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tapi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berjalan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oleh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karena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warga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swadaya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lewat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PAMSIMAS</a:t>
            </a:r>
          </a:p>
          <a:p>
            <a:pPr marL="457200" algn="just"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794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A5D70-C373-4546-9820-0E636EAD9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078"/>
          </a:xfrm>
        </p:spPr>
        <p:txBody>
          <a:bodyPr>
            <a:normAutofit fontScale="90000"/>
          </a:bodyPr>
          <a:lstStyle/>
          <a:p>
            <a:r>
              <a:rPr lang="en-GB" dirty="0"/>
              <a:t>6. </a:t>
            </a:r>
            <a:r>
              <a:rPr lang="en-GB" dirty="0" err="1"/>
              <a:t>Penyediaan</a:t>
            </a:r>
            <a:r>
              <a:rPr lang="en-GB" dirty="0"/>
              <a:t> Air </a:t>
            </a:r>
            <a:r>
              <a:rPr lang="en-GB" dirty="0" err="1"/>
              <a:t>Berbasis</a:t>
            </a:r>
            <a:r>
              <a:rPr lang="en-GB" dirty="0"/>
              <a:t> Masyarakat </a:t>
            </a:r>
            <a:r>
              <a:rPr lang="en-GB" dirty="0" err="1"/>
              <a:t>Terancam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D3A729-A08E-4E78-87EA-8CAA257CA9E8}"/>
              </a:ext>
            </a:extLst>
          </p:cNvPr>
          <p:cNvSpPr/>
          <p:nvPr/>
        </p:nvSpPr>
        <p:spPr>
          <a:xfrm>
            <a:off x="329784" y="1028343"/>
            <a:ext cx="1131007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i="1" dirty="0"/>
              <a:t>(1) </a:t>
            </a:r>
            <a:r>
              <a:rPr lang="en-GB" i="1" dirty="0" err="1"/>
              <a:t>Izin</a:t>
            </a:r>
            <a:r>
              <a:rPr lang="en-GB" i="1" dirty="0"/>
              <a:t> </a:t>
            </a:r>
            <a:r>
              <a:rPr lang="en-GB" i="1" dirty="0" err="1"/>
              <a:t>Penggunaan</a:t>
            </a:r>
            <a:r>
              <a:rPr lang="en-GB" i="1" dirty="0"/>
              <a:t> </a:t>
            </a:r>
            <a:r>
              <a:rPr lang="en-GB" i="1" dirty="0" err="1"/>
              <a:t>Sumber</a:t>
            </a:r>
            <a:r>
              <a:rPr lang="en-GB" i="1" dirty="0"/>
              <a:t> </a:t>
            </a:r>
            <a:r>
              <a:rPr lang="en-GB" i="1" dirty="0" err="1"/>
              <a:t>Daya</a:t>
            </a:r>
            <a:r>
              <a:rPr lang="en-GB" i="1" dirty="0"/>
              <a:t> Air </a:t>
            </a:r>
            <a:r>
              <a:rPr lang="en-GB" i="1" dirty="0" err="1"/>
              <a:t>untuk</a:t>
            </a:r>
            <a:r>
              <a:rPr lang="en-GB" i="1" dirty="0"/>
              <a:t> </a:t>
            </a:r>
            <a:r>
              <a:rPr lang="en-GB" i="1" dirty="0" err="1"/>
              <a:t>kebutuhan</a:t>
            </a:r>
            <a:r>
              <a:rPr lang="en-GB" i="1" dirty="0"/>
              <a:t> </a:t>
            </a:r>
            <a:r>
              <a:rPr lang="en-GB" i="1" dirty="0" err="1"/>
              <a:t>usaha</a:t>
            </a:r>
            <a:r>
              <a:rPr lang="en-GB" i="1" dirty="0"/>
              <a:t> </a:t>
            </a:r>
            <a:r>
              <a:rPr lang="en-GB" i="1" dirty="0" err="1"/>
              <a:t>dengan</a:t>
            </a:r>
            <a:r>
              <a:rPr lang="en-GB" i="1" dirty="0"/>
              <a:t> </a:t>
            </a:r>
            <a:r>
              <a:rPr lang="en-GB" i="1" dirty="0" err="1"/>
              <a:t>menggunaan</a:t>
            </a:r>
            <a:r>
              <a:rPr lang="en-GB" i="1" dirty="0"/>
              <a:t> Air </a:t>
            </a:r>
            <a:r>
              <a:rPr lang="en-GB" i="1" dirty="0" err="1"/>
              <a:t>dan</a:t>
            </a:r>
            <a:r>
              <a:rPr lang="en-GB" i="1" dirty="0"/>
              <a:t> </a:t>
            </a:r>
            <a:r>
              <a:rPr lang="en-GB" i="1" dirty="0" err="1"/>
              <a:t>daya</a:t>
            </a:r>
            <a:r>
              <a:rPr lang="en-GB" i="1" dirty="0"/>
              <a:t> Air </a:t>
            </a:r>
            <a:r>
              <a:rPr lang="en-GB" i="1" dirty="0" err="1"/>
              <a:t>sebagai</a:t>
            </a:r>
            <a:r>
              <a:rPr lang="en-GB" i="1" dirty="0"/>
              <a:t> </a:t>
            </a:r>
            <a:r>
              <a:rPr lang="en-GB" i="1" dirty="0" err="1"/>
              <a:t>materi</a:t>
            </a:r>
            <a:r>
              <a:rPr lang="en-GB" i="1" dirty="0"/>
              <a:t> </a:t>
            </a:r>
            <a:r>
              <a:rPr lang="en-GB" i="1" dirty="0" err="1"/>
              <a:t>sebagaimana</a:t>
            </a:r>
            <a:r>
              <a:rPr lang="en-GB" i="1" dirty="0"/>
              <a:t> </a:t>
            </a:r>
            <a:r>
              <a:rPr lang="en-GB" i="1" dirty="0" err="1"/>
              <a:t>dimaksud</a:t>
            </a:r>
            <a:r>
              <a:rPr lang="en-GB" i="1" dirty="0"/>
              <a:t> </a:t>
            </a:r>
            <a:r>
              <a:rPr lang="en-GB" i="1" dirty="0" err="1"/>
              <a:t>dalam</a:t>
            </a:r>
            <a:r>
              <a:rPr lang="en-GB" i="1" dirty="0"/>
              <a:t> </a:t>
            </a:r>
            <a:r>
              <a:rPr lang="en-GB" i="1" dirty="0" err="1"/>
              <a:t>Pasal</a:t>
            </a:r>
            <a:r>
              <a:rPr lang="en-GB" i="1" dirty="0"/>
              <a:t> 57 </a:t>
            </a:r>
            <a:r>
              <a:rPr lang="en-GB" i="1" dirty="0" err="1"/>
              <a:t>ayat</a:t>
            </a:r>
            <a:r>
              <a:rPr lang="en-GB" i="1" dirty="0"/>
              <a:t> (1) b </a:t>
            </a:r>
            <a:r>
              <a:rPr lang="en-GB" i="1" dirty="0" err="1"/>
              <a:t>huruf</a:t>
            </a:r>
            <a:r>
              <a:rPr lang="en-GB" i="1" dirty="0"/>
              <a:t> yang </a:t>
            </a:r>
            <a:r>
              <a:rPr lang="en-GB" i="1" dirty="0" err="1"/>
              <a:t>menghasilkan</a:t>
            </a:r>
            <a:r>
              <a:rPr lang="en-GB" i="1" dirty="0"/>
              <a:t> </a:t>
            </a:r>
            <a:r>
              <a:rPr lang="en-GB" i="1" dirty="0" err="1"/>
              <a:t>produk</a:t>
            </a:r>
            <a:r>
              <a:rPr lang="en-GB" i="1" dirty="0"/>
              <a:t> </a:t>
            </a:r>
            <a:r>
              <a:rPr lang="en-GB" i="1" dirty="0" err="1"/>
              <a:t>berupa</a:t>
            </a:r>
            <a:r>
              <a:rPr lang="en-GB" i="1" dirty="0"/>
              <a:t> air </a:t>
            </a:r>
            <a:r>
              <a:rPr lang="en-GB" i="1" dirty="0" err="1"/>
              <a:t>minum</a:t>
            </a:r>
            <a:r>
              <a:rPr lang="en-GB" i="1" dirty="0"/>
              <a:t> </a:t>
            </a:r>
            <a:r>
              <a:rPr lang="en-GB" i="1" dirty="0" err="1"/>
              <a:t>untuk</a:t>
            </a:r>
            <a:r>
              <a:rPr lang="en-GB" i="1" dirty="0"/>
              <a:t> </a:t>
            </a:r>
            <a:r>
              <a:rPr lang="en-GB" i="1" dirty="0" err="1"/>
              <a:t>kebutuhan</a:t>
            </a:r>
            <a:r>
              <a:rPr lang="en-GB" i="1" dirty="0"/>
              <a:t> </a:t>
            </a:r>
            <a:r>
              <a:rPr lang="en-GB" i="1" dirty="0" err="1"/>
              <a:t>sehari-hari</a:t>
            </a:r>
            <a:r>
              <a:rPr lang="en-GB" i="1" dirty="0"/>
              <a:t> </a:t>
            </a:r>
            <a:r>
              <a:rPr lang="en-GB" i="1" dirty="0" err="1"/>
              <a:t>diberikan</a:t>
            </a:r>
            <a:r>
              <a:rPr lang="en-GB" i="1" dirty="0"/>
              <a:t> </a:t>
            </a:r>
            <a:r>
              <a:rPr lang="en-GB" i="1" dirty="0" err="1"/>
              <a:t>kepada</a:t>
            </a:r>
            <a:r>
              <a:rPr lang="en-GB" i="1" dirty="0"/>
              <a:t> </a:t>
            </a:r>
            <a:r>
              <a:rPr lang="en-GB" i="1" dirty="0" err="1"/>
              <a:t>badan</a:t>
            </a:r>
            <a:r>
              <a:rPr lang="en-GB" i="1" dirty="0"/>
              <a:t> </a:t>
            </a:r>
            <a:r>
              <a:rPr lang="en-GB" i="1" dirty="0" err="1"/>
              <a:t>usaha</a:t>
            </a:r>
            <a:r>
              <a:rPr lang="en-GB" i="1" dirty="0"/>
              <a:t> </a:t>
            </a:r>
            <a:r>
              <a:rPr lang="en-GB" i="1" dirty="0" err="1"/>
              <a:t>milik</a:t>
            </a:r>
            <a:r>
              <a:rPr lang="en-GB" i="1" dirty="0"/>
              <a:t> </a:t>
            </a:r>
            <a:r>
              <a:rPr lang="en-GB" i="1" dirty="0" err="1"/>
              <a:t>negara</a:t>
            </a:r>
            <a:r>
              <a:rPr lang="en-GB" i="1" dirty="0"/>
              <a:t> </a:t>
            </a:r>
            <a:r>
              <a:rPr lang="en-GB" i="1" dirty="0" err="1"/>
              <a:t>atau</a:t>
            </a:r>
            <a:r>
              <a:rPr lang="en-GB" i="1" dirty="0"/>
              <a:t> </a:t>
            </a:r>
            <a:r>
              <a:rPr lang="en-GB" i="1" dirty="0" err="1"/>
              <a:t>badan</a:t>
            </a:r>
            <a:r>
              <a:rPr lang="en-GB" i="1" dirty="0"/>
              <a:t> </a:t>
            </a:r>
            <a:r>
              <a:rPr lang="en-GB" i="1" dirty="0" err="1"/>
              <a:t>usaha</a:t>
            </a:r>
            <a:r>
              <a:rPr lang="en-GB" i="1" dirty="0"/>
              <a:t> </a:t>
            </a:r>
            <a:r>
              <a:rPr lang="en-GB" i="1" dirty="0" err="1"/>
              <a:t>milik</a:t>
            </a:r>
            <a:r>
              <a:rPr lang="en-GB" i="1" dirty="0"/>
              <a:t> </a:t>
            </a:r>
            <a:r>
              <a:rPr lang="en-GB" i="1" dirty="0" err="1"/>
              <a:t>daerah</a:t>
            </a:r>
            <a:r>
              <a:rPr lang="en-GB" i="1" dirty="0"/>
              <a:t> </a:t>
            </a:r>
            <a:r>
              <a:rPr lang="en-GB" i="1" dirty="0" err="1"/>
              <a:t>dan</a:t>
            </a:r>
            <a:r>
              <a:rPr lang="en-GB" i="1" dirty="0"/>
              <a:t> </a:t>
            </a:r>
            <a:r>
              <a:rPr lang="en-GB" i="1" dirty="0" err="1"/>
              <a:t>dapat</a:t>
            </a:r>
            <a:r>
              <a:rPr lang="en-GB" i="1" dirty="0"/>
              <a:t> </a:t>
            </a:r>
            <a:r>
              <a:rPr lang="en-GB" i="1" dirty="0" err="1"/>
              <a:t>melibatkan</a:t>
            </a:r>
            <a:r>
              <a:rPr lang="en-GB" i="1" dirty="0"/>
              <a:t> </a:t>
            </a:r>
            <a:r>
              <a:rPr lang="en-GB" i="1" dirty="0" err="1"/>
              <a:t>swasta</a:t>
            </a:r>
            <a:r>
              <a:rPr lang="en-GB" i="1" dirty="0"/>
              <a:t> </a:t>
            </a:r>
            <a:r>
              <a:rPr lang="en-GB" i="1" dirty="0" err="1"/>
              <a:t>dengan</a:t>
            </a:r>
            <a:r>
              <a:rPr lang="en-GB" i="1" dirty="0"/>
              <a:t> </a:t>
            </a:r>
            <a:r>
              <a:rPr lang="en-GB" i="1" dirty="0" err="1"/>
              <a:t>memenuhi</a:t>
            </a:r>
            <a:r>
              <a:rPr lang="en-GB" i="1" dirty="0"/>
              <a:t> </a:t>
            </a:r>
            <a:r>
              <a:rPr lang="en-GB" i="1" dirty="0" err="1"/>
              <a:t>prinsip</a:t>
            </a:r>
            <a:r>
              <a:rPr lang="en-GB" i="1" dirty="0"/>
              <a:t> </a:t>
            </a:r>
            <a:r>
              <a:rPr lang="en-GB" i="1" dirty="0" err="1"/>
              <a:t>sebagaimana</a:t>
            </a:r>
            <a:r>
              <a:rPr lang="en-GB" i="1" dirty="0"/>
              <a:t> </a:t>
            </a:r>
            <a:r>
              <a:rPr lang="en-GB" i="1" dirty="0" err="1"/>
              <a:t>dimaksud</a:t>
            </a:r>
            <a:r>
              <a:rPr lang="en-GB" i="1" dirty="0"/>
              <a:t> </a:t>
            </a:r>
            <a:r>
              <a:rPr lang="en-GB" i="1" dirty="0" err="1"/>
              <a:t>dalam</a:t>
            </a:r>
            <a:r>
              <a:rPr lang="en-GB" i="1" dirty="0"/>
              <a:t> </a:t>
            </a:r>
            <a:r>
              <a:rPr lang="en-GB" i="1" dirty="0" err="1"/>
              <a:t>Pasal</a:t>
            </a:r>
            <a:r>
              <a:rPr lang="en-GB" i="1" dirty="0"/>
              <a:t> 54.</a:t>
            </a:r>
          </a:p>
          <a:p>
            <a:pPr algn="just"/>
            <a:r>
              <a:rPr lang="en-GB" i="1" dirty="0"/>
              <a:t>(2) </a:t>
            </a:r>
            <a:r>
              <a:rPr lang="en-GB" i="1" dirty="0" err="1"/>
              <a:t>Selain</a:t>
            </a:r>
            <a:r>
              <a:rPr lang="en-GB" i="1" dirty="0"/>
              <a:t> </a:t>
            </a:r>
            <a:r>
              <a:rPr lang="en-GB" i="1" dirty="0" err="1"/>
              <a:t>memenuhi</a:t>
            </a:r>
            <a:r>
              <a:rPr lang="en-GB" i="1" dirty="0"/>
              <a:t> </a:t>
            </a:r>
            <a:r>
              <a:rPr lang="en-GB" i="1" dirty="0" err="1"/>
              <a:t>prinsip</a:t>
            </a:r>
            <a:r>
              <a:rPr lang="en-GB" i="1" dirty="0"/>
              <a:t> </a:t>
            </a:r>
            <a:r>
              <a:rPr lang="en-GB" i="1" dirty="0" err="1"/>
              <a:t>sebagaimana</a:t>
            </a:r>
            <a:r>
              <a:rPr lang="en-GB" i="1" dirty="0"/>
              <a:t> </a:t>
            </a:r>
            <a:r>
              <a:rPr lang="en-GB" i="1" dirty="0" err="1"/>
              <a:t>dimaksud</a:t>
            </a:r>
            <a:r>
              <a:rPr lang="en-GB" i="1" dirty="0"/>
              <a:t> </a:t>
            </a:r>
            <a:r>
              <a:rPr lang="en-GB" i="1" dirty="0" err="1"/>
              <a:t>dalam</a:t>
            </a:r>
            <a:r>
              <a:rPr lang="en-GB" i="1" dirty="0"/>
              <a:t> </a:t>
            </a:r>
            <a:r>
              <a:rPr lang="en-GB" i="1" dirty="0" err="1"/>
              <a:t>Pasal</a:t>
            </a:r>
            <a:r>
              <a:rPr lang="en-GB" i="1" dirty="0"/>
              <a:t> 54, </a:t>
            </a:r>
            <a:r>
              <a:rPr lang="en-GB" i="1" dirty="0" err="1"/>
              <a:t>pelibatan</a:t>
            </a:r>
            <a:r>
              <a:rPr lang="en-GB" i="1" dirty="0"/>
              <a:t> </a:t>
            </a:r>
            <a:r>
              <a:rPr lang="en-GB" i="1" dirty="0" err="1"/>
              <a:t>swasta</a:t>
            </a:r>
            <a:r>
              <a:rPr lang="en-GB" i="1" dirty="0"/>
              <a:t> </a:t>
            </a:r>
            <a:r>
              <a:rPr lang="en-GB" i="1" dirty="0" err="1"/>
              <a:t>sebagaimana</a:t>
            </a:r>
            <a:r>
              <a:rPr lang="en-GB" i="1" dirty="0"/>
              <a:t> </a:t>
            </a:r>
            <a:r>
              <a:rPr lang="en-GB" i="1" dirty="0" err="1"/>
              <a:t>dimaksud</a:t>
            </a:r>
            <a:r>
              <a:rPr lang="en-GB" i="1" dirty="0"/>
              <a:t> </a:t>
            </a:r>
            <a:r>
              <a:rPr lang="en-GB" i="1" dirty="0" err="1"/>
              <a:t>pada</a:t>
            </a:r>
            <a:r>
              <a:rPr lang="en-GB" i="1" dirty="0"/>
              <a:t> </a:t>
            </a:r>
            <a:r>
              <a:rPr lang="en-GB" i="1" dirty="0" err="1"/>
              <a:t>ayat</a:t>
            </a:r>
            <a:r>
              <a:rPr lang="en-GB" i="1" dirty="0"/>
              <a:t> (1) </a:t>
            </a:r>
            <a:r>
              <a:rPr lang="en-GB" i="1" dirty="0" err="1"/>
              <a:t>harus</a:t>
            </a:r>
            <a:r>
              <a:rPr lang="en-GB" i="1" dirty="0"/>
              <a:t> </a:t>
            </a:r>
            <a:r>
              <a:rPr lang="en-GB" i="1" dirty="0" err="1"/>
              <a:t>memenuhi</a:t>
            </a:r>
            <a:r>
              <a:rPr lang="en-GB" i="1" dirty="0"/>
              <a:t> </a:t>
            </a:r>
            <a:r>
              <a:rPr lang="en-GB" i="1" dirty="0" err="1"/>
              <a:t>ketentuan</a:t>
            </a:r>
            <a:r>
              <a:rPr lang="en-GB" i="1" dirty="0"/>
              <a:t>:</a:t>
            </a:r>
          </a:p>
          <a:p>
            <a:pPr algn="just"/>
            <a:r>
              <a:rPr lang="en-GB" i="1" dirty="0"/>
              <a:t>a. </a:t>
            </a:r>
            <a:r>
              <a:rPr lang="en-GB" b="1" i="1" dirty="0" err="1"/>
              <a:t>surat</a:t>
            </a:r>
            <a:r>
              <a:rPr lang="en-GB" b="1" i="1" dirty="0"/>
              <a:t> </a:t>
            </a:r>
            <a:r>
              <a:rPr lang="en-GB" b="1" i="1" dirty="0" err="1"/>
              <a:t>izin</a:t>
            </a:r>
            <a:r>
              <a:rPr lang="en-GB" b="1" i="1" dirty="0"/>
              <a:t> </a:t>
            </a:r>
            <a:r>
              <a:rPr lang="en-GB" b="1" i="1" dirty="0" err="1"/>
              <a:t>pengambilan</a:t>
            </a:r>
            <a:r>
              <a:rPr lang="en-GB" b="1" i="1" dirty="0"/>
              <a:t> air </a:t>
            </a:r>
            <a:r>
              <a:rPr lang="en-GB" b="1" i="1" dirty="0" err="1"/>
              <a:t>dimiliki</a:t>
            </a:r>
            <a:r>
              <a:rPr lang="en-GB" b="1" i="1" dirty="0"/>
              <a:t> </a:t>
            </a:r>
            <a:r>
              <a:rPr lang="en-GB" b="1" i="1" dirty="0" err="1"/>
              <a:t>oleh</a:t>
            </a:r>
            <a:r>
              <a:rPr lang="en-GB" b="1" i="1" dirty="0"/>
              <a:t> </a:t>
            </a:r>
            <a:r>
              <a:rPr lang="en-GB" b="1" i="1" dirty="0" err="1"/>
              <a:t>badan</a:t>
            </a:r>
            <a:r>
              <a:rPr lang="en-GB" b="1" i="1" dirty="0"/>
              <a:t> </a:t>
            </a:r>
            <a:r>
              <a:rPr lang="en-GB" b="1" i="1" dirty="0" err="1"/>
              <a:t>usaha</a:t>
            </a:r>
            <a:r>
              <a:rPr lang="en-GB" b="1" i="1" dirty="0"/>
              <a:t> </a:t>
            </a:r>
            <a:r>
              <a:rPr lang="en-GB" b="1" i="1" dirty="0" err="1"/>
              <a:t>milik</a:t>
            </a:r>
            <a:r>
              <a:rPr lang="en-GB" b="1" i="1" dirty="0"/>
              <a:t> </a:t>
            </a:r>
            <a:r>
              <a:rPr lang="en-GB" b="1" i="1" dirty="0" err="1"/>
              <a:t>negara</a:t>
            </a:r>
            <a:r>
              <a:rPr lang="en-GB" b="1" i="1" dirty="0"/>
              <a:t> </a:t>
            </a:r>
            <a:r>
              <a:rPr lang="en-GB" b="1" i="1" dirty="0" err="1"/>
              <a:t>atau</a:t>
            </a:r>
            <a:r>
              <a:rPr lang="en-GB" b="1" i="1" dirty="0"/>
              <a:t> </a:t>
            </a:r>
            <a:r>
              <a:rPr lang="en-GB" b="1" i="1" dirty="0" err="1"/>
              <a:t>badan</a:t>
            </a:r>
            <a:r>
              <a:rPr lang="en-GB" b="1" i="1" dirty="0"/>
              <a:t> </a:t>
            </a:r>
            <a:r>
              <a:rPr lang="en-GB" b="1" i="1" dirty="0" err="1"/>
              <a:t>usaha</a:t>
            </a:r>
            <a:r>
              <a:rPr lang="en-GB" b="1" i="1" dirty="0"/>
              <a:t> </a:t>
            </a:r>
            <a:r>
              <a:rPr lang="en-GB" b="1" i="1" dirty="0" err="1"/>
              <a:t>milik</a:t>
            </a:r>
            <a:r>
              <a:rPr lang="en-GB" b="1" i="1" dirty="0"/>
              <a:t> </a:t>
            </a:r>
            <a:r>
              <a:rPr lang="en-GB" b="1" i="1" dirty="0" err="1"/>
              <a:t>daerah</a:t>
            </a:r>
            <a:r>
              <a:rPr lang="en-GB" i="1" dirty="0"/>
              <a:t>; </a:t>
            </a:r>
            <a:r>
              <a:rPr lang="en-GB" i="1" dirty="0" err="1"/>
              <a:t>dan</a:t>
            </a:r>
            <a:endParaRPr lang="en-GB" i="1" dirty="0"/>
          </a:p>
          <a:p>
            <a:pPr algn="just"/>
            <a:r>
              <a:rPr lang="en-GB" i="1" dirty="0"/>
              <a:t>b. </a:t>
            </a:r>
            <a:r>
              <a:rPr lang="en-GB" i="1" dirty="0" err="1"/>
              <a:t>penyelenggaraan</a:t>
            </a:r>
            <a:r>
              <a:rPr lang="en-GB" i="1" dirty="0"/>
              <a:t> </a:t>
            </a:r>
            <a:r>
              <a:rPr lang="en-GB" i="1" dirty="0" err="1"/>
              <a:t>sistem</a:t>
            </a:r>
            <a:r>
              <a:rPr lang="en-GB" i="1" dirty="0"/>
              <a:t> </a:t>
            </a:r>
            <a:r>
              <a:rPr lang="en-GB" i="1" dirty="0" err="1"/>
              <a:t>penyediaan</a:t>
            </a:r>
            <a:r>
              <a:rPr lang="en-GB" i="1" dirty="0"/>
              <a:t> air </a:t>
            </a:r>
            <a:r>
              <a:rPr lang="en-GB" i="1" dirty="0" err="1"/>
              <a:t>minum</a:t>
            </a:r>
            <a:r>
              <a:rPr lang="en-GB" i="1" dirty="0"/>
              <a:t> yang </a:t>
            </a:r>
            <a:r>
              <a:rPr lang="en-GB" i="1" dirty="0" err="1"/>
              <a:t>dilakukan</a:t>
            </a:r>
            <a:r>
              <a:rPr lang="en-GB" i="1" dirty="0"/>
              <a:t> </a:t>
            </a:r>
            <a:r>
              <a:rPr lang="en-GB" i="1" dirty="0" err="1"/>
              <a:t>dengan</a:t>
            </a:r>
            <a:r>
              <a:rPr lang="en-GB" i="1" dirty="0"/>
              <a:t> </a:t>
            </a:r>
            <a:r>
              <a:rPr lang="en-GB" i="1" dirty="0" err="1"/>
              <a:t>kerjasama</a:t>
            </a:r>
            <a:r>
              <a:rPr lang="en-GB" i="1" dirty="0"/>
              <a:t> </a:t>
            </a:r>
            <a:r>
              <a:rPr lang="en-GB" i="1" dirty="0" err="1"/>
              <a:t>mengutamakan</a:t>
            </a:r>
            <a:r>
              <a:rPr lang="en-GB" i="1" dirty="0"/>
              <a:t> </a:t>
            </a:r>
            <a:r>
              <a:rPr lang="en-GB" i="1" dirty="0" err="1"/>
              <a:t>masyarakat</a:t>
            </a:r>
            <a:r>
              <a:rPr lang="en-GB" i="1" dirty="0"/>
              <a:t> </a:t>
            </a:r>
            <a:r>
              <a:rPr lang="en-GB" i="1" dirty="0" err="1"/>
              <a:t>berpenghasilan</a:t>
            </a:r>
            <a:r>
              <a:rPr lang="en-GB" i="1" dirty="0"/>
              <a:t> </a:t>
            </a:r>
            <a:r>
              <a:rPr lang="en-GB" i="1" dirty="0" err="1"/>
              <a:t>rendah</a:t>
            </a:r>
            <a:r>
              <a:rPr lang="en-GB" i="1" dirty="0"/>
              <a:t>. (</a:t>
            </a:r>
            <a:r>
              <a:rPr lang="en-GB" i="1" dirty="0" err="1"/>
              <a:t>Pasal</a:t>
            </a:r>
            <a:r>
              <a:rPr lang="en-GB" i="1" dirty="0"/>
              <a:t> 58 RUU SDA)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10E7CFA-6D82-449C-AC6A-7B2A29402BF3}"/>
              </a:ext>
            </a:extLst>
          </p:cNvPr>
          <p:cNvSpPr/>
          <p:nvPr/>
        </p:nvSpPr>
        <p:spPr>
          <a:xfrm>
            <a:off x="329784" y="3840972"/>
            <a:ext cx="1148246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/>
              <a:t>Air </a:t>
            </a:r>
            <a:r>
              <a:rPr lang="en-GB" dirty="0" err="1"/>
              <a:t>berbasis</a:t>
            </a:r>
            <a:r>
              <a:rPr lang="en-GB" dirty="0"/>
              <a:t> </a:t>
            </a:r>
            <a:r>
              <a:rPr lang="en-GB" dirty="0" err="1"/>
              <a:t>masyarakat</a:t>
            </a:r>
            <a:r>
              <a:rPr lang="en-GB" dirty="0"/>
              <a:t> </a:t>
            </a:r>
            <a:r>
              <a:rPr lang="en-GB" dirty="0" err="1"/>
              <a:t>pada</a:t>
            </a:r>
            <a:r>
              <a:rPr lang="en-GB" dirty="0"/>
              <a:t> </a:t>
            </a:r>
            <a:r>
              <a:rPr lang="en-GB" dirty="0" err="1"/>
              <a:t>umumnya</a:t>
            </a:r>
            <a:r>
              <a:rPr lang="en-GB" dirty="0"/>
              <a:t> </a:t>
            </a:r>
            <a:r>
              <a:rPr lang="en-GB" dirty="0" err="1"/>
              <a:t>diselenggarakan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bentuk</a:t>
            </a:r>
            <a:r>
              <a:rPr lang="en-GB" dirty="0"/>
              <a:t> </a:t>
            </a:r>
            <a:r>
              <a:rPr lang="en-GB" dirty="0" err="1"/>
              <a:t>hukum</a:t>
            </a:r>
            <a:r>
              <a:rPr lang="en-GB" dirty="0"/>
              <a:t> </a:t>
            </a:r>
            <a:r>
              <a:rPr lang="en-GB" dirty="0" err="1"/>
              <a:t>perkumpulan</a:t>
            </a:r>
            <a:r>
              <a:rPr lang="en-GB" dirty="0"/>
              <a:t>, </a:t>
            </a:r>
            <a:r>
              <a:rPr lang="en-GB" dirty="0" err="1"/>
              <a:t>sebagian</a:t>
            </a:r>
            <a:r>
              <a:rPr lang="en-GB" dirty="0"/>
              <a:t> </a:t>
            </a:r>
            <a:r>
              <a:rPr lang="en-GB" dirty="0" err="1"/>
              <a:t>kecil</a:t>
            </a:r>
            <a:r>
              <a:rPr lang="en-GB" dirty="0"/>
              <a:t> </a:t>
            </a:r>
            <a:r>
              <a:rPr lang="en-GB" dirty="0" err="1"/>
              <a:t>berbentuk</a:t>
            </a:r>
            <a:r>
              <a:rPr lang="en-GB" dirty="0"/>
              <a:t> </a:t>
            </a:r>
            <a:r>
              <a:rPr lang="en-GB" dirty="0" err="1"/>
              <a:t>koperasi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yayasan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sebagian</a:t>
            </a:r>
            <a:r>
              <a:rPr lang="en-GB" dirty="0"/>
              <a:t> </a:t>
            </a:r>
            <a:r>
              <a:rPr lang="en-GB" dirty="0" err="1"/>
              <a:t>kecil</a:t>
            </a:r>
            <a:r>
              <a:rPr lang="en-GB" dirty="0"/>
              <a:t> </a:t>
            </a:r>
            <a:r>
              <a:rPr lang="en-GB" dirty="0" err="1"/>
              <a:t>lagi</a:t>
            </a:r>
            <a:r>
              <a:rPr lang="en-GB" dirty="0"/>
              <a:t> </a:t>
            </a:r>
            <a:r>
              <a:rPr lang="en-GB" dirty="0" err="1"/>
              <a:t>berbentuk</a:t>
            </a:r>
            <a:r>
              <a:rPr lang="en-GB" dirty="0"/>
              <a:t> </a:t>
            </a:r>
            <a:r>
              <a:rPr lang="en-GB" dirty="0" err="1"/>
              <a:t>Badan</a:t>
            </a:r>
            <a:r>
              <a:rPr lang="en-GB" dirty="0"/>
              <a:t> Usaha </a:t>
            </a:r>
            <a:r>
              <a:rPr lang="en-GB" dirty="0" err="1"/>
              <a:t>Milik</a:t>
            </a:r>
            <a:r>
              <a:rPr lang="en-GB" dirty="0"/>
              <a:t> </a:t>
            </a:r>
            <a:r>
              <a:rPr lang="en-GB" dirty="0" err="1"/>
              <a:t>Desa</a:t>
            </a:r>
            <a:r>
              <a:rPr lang="en-GB" dirty="0"/>
              <a:t>. Yang </a:t>
            </a:r>
            <a:r>
              <a:rPr lang="en-GB" dirty="0" err="1"/>
              <a:t>menjadi</a:t>
            </a:r>
            <a:r>
              <a:rPr lang="en-GB" dirty="0"/>
              <a:t> </a:t>
            </a:r>
            <a:r>
              <a:rPr lang="en-GB" dirty="0" err="1"/>
              <a:t>pertanyaan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, </a:t>
            </a:r>
            <a:r>
              <a:rPr lang="en-GB" dirty="0" err="1"/>
              <a:t>apakah</a:t>
            </a:r>
            <a:r>
              <a:rPr lang="en-GB" dirty="0"/>
              <a:t> </a:t>
            </a:r>
            <a:r>
              <a:rPr lang="en-GB" dirty="0" err="1"/>
              <a:t>mereka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“</a:t>
            </a:r>
            <a:r>
              <a:rPr lang="en-GB" dirty="0" err="1"/>
              <a:t>swasta</a:t>
            </a:r>
            <a:r>
              <a:rPr lang="en-GB" dirty="0"/>
              <a:t>”? </a:t>
            </a:r>
            <a:r>
              <a:rPr lang="en-GB" dirty="0" err="1"/>
              <a:t>Apakah</a:t>
            </a:r>
            <a:r>
              <a:rPr lang="en-GB" dirty="0"/>
              <a:t> </a:t>
            </a:r>
            <a:r>
              <a:rPr lang="en-GB" dirty="0" err="1"/>
              <a:t>masyarakat</a:t>
            </a:r>
            <a:r>
              <a:rPr lang="en-GB" dirty="0"/>
              <a:t> </a:t>
            </a:r>
            <a:r>
              <a:rPr lang="en-GB" dirty="0" err="1"/>
              <a:t>itu</a:t>
            </a:r>
            <a:r>
              <a:rPr lang="en-GB" dirty="0"/>
              <a:t> </a:t>
            </a:r>
            <a:r>
              <a:rPr lang="en-GB" dirty="0" err="1"/>
              <a:t>swasta</a:t>
            </a:r>
            <a:r>
              <a:rPr lang="en-GB" dirty="0"/>
              <a:t>? </a:t>
            </a:r>
            <a:r>
              <a:rPr lang="en-GB" dirty="0" err="1"/>
              <a:t>Apakah</a:t>
            </a:r>
            <a:r>
              <a:rPr lang="en-GB" dirty="0"/>
              <a:t> </a:t>
            </a:r>
            <a:r>
              <a:rPr lang="en-GB" dirty="0" err="1"/>
              <a:t>karena</a:t>
            </a:r>
            <a:r>
              <a:rPr lang="en-GB" dirty="0"/>
              <a:t> </a:t>
            </a:r>
            <a:r>
              <a:rPr lang="en-GB" dirty="0" err="1"/>
              <a:t>masyarakat</a:t>
            </a:r>
            <a:r>
              <a:rPr lang="en-GB" dirty="0"/>
              <a:t> </a:t>
            </a:r>
            <a:r>
              <a:rPr lang="en-GB" dirty="0" err="1"/>
              <a:t>itu</a:t>
            </a:r>
            <a:r>
              <a:rPr lang="en-GB" dirty="0"/>
              <a:t> “</a:t>
            </a:r>
            <a:r>
              <a:rPr lang="en-GB" dirty="0" err="1"/>
              <a:t>swasta</a:t>
            </a:r>
            <a:r>
              <a:rPr lang="en-GB" dirty="0"/>
              <a:t>” </a:t>
            </a:r>
            <a:r>
              <a:rPr lang="en-GB" dirty="0" err="1"/>
              <a:t>kemudian</a:t>
            </a:r>
            <a:r>
              <a:rPr lang="en-GB" dirty="0"/>
              <a:t> </a:t>
            </a:r>
            <a:r>
              <a:rPr lang="en-GB" dirty="0" err="1"/>
              <a:t>mereka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boleh</a:t>
            </a:r>
            <a:r>
              <a:rPr lang="en-GB" dirty="0"/>
              <a:t>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izin</a:t>
            </a:r>
            <a:r>
              <a:rPr lang="en-GB" dirty="0"/>
              <a:t> </a:t>
            </a:r>
            <a:r>
              <a:rPr lang="en-GB" dirty="0" err="1"/>
              <a:t>pelayanan</a:t>
            </a:r>
            <a:r>
              <a:rPr lang="en-GB" dirty="0"/>
              <a:t> air? </a:t>
            </a:r>
          </a:p>
          <a:p>
            <a:endParaRPr lang="en-GB" dirty="0"/>
          </a:p>
          <a:p>
            <a:r>
              <a:rPr lang="en-GB" b="1" dirty="0" err="1"/>
              <a:t>Rekomendasi</a:t>
            </a:r>
            <a:r>
              <a:rPr lang="en-GB" dirty="0"/>
              <a:t>: </a:t>
            </a:r>
            <a:r>
              <a:rPr lang="en-GB" dirty="0" err="1"/>
              <a:t>Diberikan</a:t>
            </a:r>
            <a:r>
              <a:rPr lang="en-GB" dirty="0"/>
              <a:t> </a:t>
            </a:r>
            <a:r>
              <a:rPr lang="en-GB" dirty="0" err="1"/>
              <a:t>izin</a:t>
            </a:r>
            <a:r>
              <a:rPr lang="en-GB" dirty="0"/>
              <a:t> </a:t>
            </a:r>
            <a:r>
              <a:rPr lang="en-GB" dirty="0" err="1"/>
              <a:t>khusus</a:t>
            </a:r>
            <a:r>
              <a:rPr lang="en-GB" dirty="0"/>
              <a:t> </a:t>
            </a:r>
            <a:r>
              <a:rPr lang="en-GB" dirty="0" err="1"/>
              <a:t>bagi</a:t>
            </a:r>
            <a:r>
              <a:rPr lang="en-GB" dirty="0"/>
              <a:t> air </a:t>
            </a:r>
            <a:r>
              <a:rPr lang="en-GB" dirty="0" err="1"/>
              <a:t>berbasis</a:t>
            </a:r>
            <a:r>
              <a:rPr lang="en-GB" dirty="0"/>
              <a:t> </a:t>
            </a:r>
            <a:r>
              <a:rPr lang="en-GB" dirty="0" err="1"/>
              <a:t>masyarakat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7488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818" y="240739"/>
            <a:ext cx="10515600" cy="742458"/>
          </a:xfrm>
        </p:spPr>
        <p:txBody>
          <a:bodyPr/>
          <a:lstStyle/>
          <a:p>
            <a:pPr algn="ctr"/>
            <a:r>
              <a:rPr lang="en-GB" dirty="0"/>
              <a:t>Short Bio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F51A33-E06A-44FE-86D0-48DA729AA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18" y="1438309"/>
            <a:ext cx="1779453" cy="17794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802547-308C-4A2A-8992-D693C82C1E4B}"/>
              </a:ext>
            </a:extLst>
          </p:cNvPr>
          <p:cNvSpPr txBox="1"/>
          <p:nvPr/>
        </p:nvSpPr>
        <p:spPr>
          <a:xfrm>
            <a:off x="2808402" y="1273215"/>
            <a:ext cx="566001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/>
              <a:t>Mohamad Mova Al’Afghani </a:t>
            </a:r>
            <a:r>
              <a:rPr lang="en-GB" dirty="0" err="1"/>
              <a:t>memperoleh</a:t>
            </a:r>
            <a:r>
              <a:rPr lang="en-GB" dirty="0"/>
              <a:t> </a:t>
            </a:r>
            <a:r>
              <a:rPr lang="en-GB" dirty="0" err="1"/>
              <a:t>Sarjana</a:t>
            </a:r>
            <a:r>
              <a:rPr lang="en-GB" dirty="0"/>
              <a:t> </a:t>
            </a:r>
            <a:r>
              <a:rPr lang="en-GB" dirty="0" err="1"/>
              <a:t>Hukum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Fakultas</a:t>
            </a:r>
            <a:r>
              <a:rPr lang="en-GB" dirty="0"/>
              <a:t> </a:t>
            </a:r>
            <a:r>
              <a:rPr lang="en-GB" dirty="0" err="1"/>
              <a:t>Hukum</a:t>
            </a:r>
            <a:r>
              <a:rPr lang="en-GB" dirty="0"/>
              <a:t> </a:t>
            </a:r>
            <a:r>
              <a:rPr lang="en-GB" dirty="0" err="1"/>
              <a:t>Universitas</a:t>
            </a:r>
            <a:r>
              <a:rPr lang="en-GB" dirty="0"/>
              <a:t> Indonesia (2003); Magister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Hukum</a:t>
            </a:r>
            <a:r>
              <a:rPr lang="en-GB" dirty="0"/>
              <a:t> </a:t>
            </a:r>
            <a:r>
              <a:rPr lang="en-GB" dirty="0" err="1"/>
              <a:t>Eropa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Internasional</a:t>
            </a:r>
            <a:r>
              <a:rPr lang="en-GB" dirty="0"/>
              <a:t> (</a:t>
            </a:r>
            <a:r>
              <a:rPr lang="en-GB" dirty="0" err="1"/>
              <a:t>LLM.Eur</a:t>
            </a:r>
            <a:r>
              <a:rPr lang="en-GB" dirty="0"/>
              <a:t>) </a:t>
            </a:r>
            <a:r>
              <a:rPr lang="en-GB" dirty="0" err="1"/>
              <a:t>atas</a:t>
            </a:r>
            <a:r>
              <a:rPr lang="en-GB" dirty="0"/>
              <a:t> </a:t>
            </a:r>
            <a:r>
              <a:rPr lang="en-GB" dirty="0" err="1"/>
              <a:t>beasiswa</a:t>
            </a:r>
            <a:r>
              <a:rPr lang="en-GB" dirty="0"/>
              <a:t> DAAD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Universitaet</a:t>
            </a:r>
            <a:r>
              <a:rPr lang="en-GB" dirty="0"/>
              <a:t> Bremen, </a:t>
            </a:r>
            <a:r>
              <a:rPr lang="en-GB" dirty="0" err="1"/>
              <a:t>Jerman</a:t>
            </a:r>
            <a:r>
              <a:rPr lang="en-GB" dirty="0"/>
              <a:t> (2008) </a:t>
            </a:r>
            <a:r>
              <a:rPr lang="en-GB" dirty="0" err="1"/>
              <a:t>dan</a:t>
            </a:r>
            <a:r>
              <a:rPr lang="en-GB" dirty="0"/>
              <a:t> PhD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Hukum</a:t>
            </a:r>
            <a:r>
              <a:rPr lang="en-GB" dirty="0"/>
              <a:t> Air (</a:t>
            </a:r>
            <a:r>
              <a:rPr lang="en-GB" dirty="0" err="1"/>
              <a:t>beasiswa</a:t>
            </a:r>
            <a:r>
              <a:rPr lang="en-GB" dirty="0"/>
              <a:t> </a:t>
            </a:r>
            <a:r>
              <a:rPr lang="en-GB" dirty="0" err="1"/>
              <a:t>pemerintah</a:t>
            </a:r>
            <a:r>
              <a:rPr lang="en-GB" dirty="0"/>
              <a:t> </a:t>
            </a:r>
            <a:r>
              <a:rPr lang="en-GB" dirty="0" err="1"/>
              <a:t>Skotlandia</a:t>
            </a:r>
            <a:r>
              <a:rPr lang="en-GB" dirty="0"/>
              <a:t>) </a:t>
            </a:r>
            <a:r>
              <a:rPr lang="en-GB" dirty="0" err="1"/>
              <a:t>dari</a:t>
            </a:r>
            <a:r>
              <a:rPr lang="en-GB" dirty="0"/>
              <a:t> </a:t>
            </a:r>
            <a:r>
              <a:rPr lang="en-GB" dirty="0" err="1"/>
              <a:t>Universitas</a:t>
            </a:r>
            <a:r>
              <a:rPr lang="en-GB" dirty="0"/>
              <a:t> Dundee, UK (2013). </a:t>
            </a:r>
            <a:r>
              <a:rPr lang="en-GB" dirty="0" err="1"/>
              <a:t>Saat</a:t>
            </a:r>
            <a:r>
              <a:rPr lang="en-GB" dirty="0"/>
              <a:t> </a:t>
            </a:r>
            <a:r>
              <a:rPr lang="en-GB" dirty="0" err="1"/>
              <a:t>ini</a:t>
            </a:r>
            <a:r>
              <a:rPr lang="en-GB" dirty="0"/>
              <a:t> </a:t>
            </a:r>
            <a:r>
              <a:rPr lang="en-GB" dirty="0" err="1"/>
              <a:t>menjadi</a:t>
            </a:r>
            <a:r>
              <a:rPr lang="en-GB" dirty="0"/>
              <a:t> </a:t>
            </a:r>
            <a:r>
              <a:rPr lang="en-GB" dirty="0" err="1"/>
              <a:t>dosen</a:t>
            </a:r>
            <a:r>
              <a:rPr lang="en-GB" dirty="0"/>
              <a:t> </a:t>
            </a:r>
            <a:r>
              <a:rPr lang="en-GB" dirty="0" err="1"/>
              <a:t>tetap</a:t>
            </a:r>
            <a:r>
              <a:rPr lang="en-GB" dirty="0"/>
              <a:t> di </a:t>
            </a:r>
            <a:r>
              <a:rPr lang="en-GB" dirty="0" err="1"/>
              <a:t>Universitas</a:t>
            </a:r>
            <a:r>
              <a:rPr lang="en-GB" dirty="0"/>
              <a:t> Ibn Khaldun Bogor, </a:t>
            </a:r>
            <a:r>
              <a:rPr lang="en-GB" dirty="0" err="1"/>
              <a:t>dosen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tetap</a:t>
            </a:r>
            <a:r>
              <a:rPr lang="en-GB" dirty="0"/>
              <a:t> MBA-ITB, </a:t>
            </a:r>
            <a:r>
              <a:rPr lang="en-GB" dirty="0" err="1"/>
              <a:t>Direktur</a:t>
            </a:r>
            <a:r>
              <a:rPr lang="en-GB" dirty="0"/>
              <a:t> di </a:t>
            </a:r>
            <a:r>
              <a:rPr lang="en-GB" dirty="0" err="1"/>
              <a:t>Center</a:t>
            </a:r>
            <a:r>
              <a:rPr lang="en-GB" dirty="0"/>
              <a:t> for Regulation, Policy and Governance (CRPG) </a:t>
            </a:r>
            <a:r>
              <a:rPr lang="en-GB" dirty="0" err="1"/>
              <a:t>serta</a:t>
            </a:r>
            <a:r>
              <a:rPr lang="en-GB" dirty="0"/>
              <a:t> </a:t>
            </a:r>
            <a:r>
              <a:rPr lang="en-GB" dirty="0" err="1"/>
              <a:t>Konsultan</a:t>
            </a:r>
            <a:r>
              <a:rPr lang="en-GB" dirty="0"/>
              <a:t> </a:t>
            </a:r>
            <a:r>
              <a:rPr lang="en-GB" dirty="0" err="1"/>
              <a:t>Regulasi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sektor</a:t>
            </a:r>
            <a:r>
              <a:rPr lang="en-GB" dirty="0"/>
              <a:t> </a:t>
            </a:r>
            <a:r>
              <a:rPr lang="en-GB" dirty="0" err="1"/>
              <a:t>privat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publik</a:t>
            </a:r>
            <a:r>
              <a:rPr lang="en-GB" dirty="0"/>
              <a:t>. Mova </a:t>
            </a:r>
            <a:r>
              <a:rPr lang="en-GB" dirty="0" err="1"/>
              <a:t>terlibat</a:t>
            </a:r>
            <a:r>
              <a:rPr lang="en-GB" dirty="0"/>
              <a:t> </a:t>
            </a:r>
            <a:r>
              <a:rPr lang="en-GB" dirty="0" err="1"/>
              <a:t>dalam</a:t>
            </a:r>
            <a:r>
              <a:rPr lang="en-GB" dirty="0"/>
              <a:t> “Geneva Process”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merumuskan</a:t>
            </a:r>
            <a:r>
              <a:rPr lang="en-GB" dirty="0"/>
              <a:t> </a:t>
            </a:r>
            <a:r>
              <a:rPr lang="en-GB" dirty="0" err="1"/>
              <a:t>penerapan</a:t>
            </a:r>
            <a:r>
              <a:rPr lang="en-GB" dirty="0"/>
              <a:t> </a:t>
            </a:r>
            <a:r>
              <a:rPr lang="en-GB" dirty="0" err="1"/>
              <a:t>Hak</a:t>
            </a:r>
            <a:r>
              <a:rPr lang="en-GB" dirty="0"/>
              <a:t> </a:t>
            </a:r>
            <a:r>
              <a:rPr lang="en-GB" dirty="0" err="1"/>
              <a:t>Asasi</a:t>
            </a:r>
            <a:r>
              <a:rPr lang="en-GB" dirty="0"/>
              <a:t> </a:t>
            </a:r>
            <a:r>
              <a:rPr lang="en-GB" dirty="0" err="1"/>
              <a:t>Manusia</a:t>
            </a:r>
            <a:r>
              <a:rPr lang="en-GB" dirty="0"/>
              <a:t> </a:t>
            </a:r>
            <a:r>
              <a:rPr lang="en-GB" dirty="0" err="1"/>
              <a:t>Atas</a:t>
            </a:r>
            <a:r>
              <a:rPr lang="en-GB" dirty="0"/>
              <a:t> Air (2009-2011)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beberapa</a:t>
            </a:r>
            <a:r>
              <a:rPr lang="en-GB" dirty="0"/>
              <a:t> kali </a:t>
            </a:r>
            <a:r>
              <a:rPr lang="en-GB" dirty="0" err="1"/>
              <a:t>dimintai</a:t>
            </a:r>
            <a:r>
              <a:rPr lang="en-GB" dirty="0"/>
              <a:t> </a:t>
            </a:r>
            <a:r>
              <a:rPr lang="en-GB" dirty="0" err="1"/>
              <a:t>masukannya</a:t>
            </a:r>
            <a:r>
              <a:rPr lang="en-GB" dirty="0"/>
              <a:t> </a:t>
            </a:r>
            <a:r>
              <a:rPr lang="en-GB" dirty="0" err="1"/>
              <a:t>oleh</a:t>
            </a:r>
            <a:r>
              <a:rPr lang="en-GB" dirty="0"/>
              <a:t> UN Special Rapporteur for Human Right to Water. </a:t>
            </a:r>
            <a:r>
              <a:rPr lang="en-GB" dirty="0" err="1"/>
              <a:t>Publikasi</a:t>
            </a:r>
            <a:r>
              <a:rPr lang="en-GB" dirty="0"/>
              <a:t> </a:t>
            </a:r>
            <a:r>
              <a:rPr lang="en-GB" dirty="0" err="1"/>
              <a:t>terakhirnya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buku</a:t>
            </a:r>
            <a:r>
              <a:rPr lang="en-GB" dirty="0"/>
              <a:t> </a:t>
            </a:r>
            <a:r>
              <a:rPr lang="en-GB" dirty="0" err="1"/>
              <a:t>berjudul</a:t>
            </a:r>
            <a:r>
              <a:rPr lang="en-GB" dirty="0"/>
              <a:t> “</a:t>
            </a:r>
            <a:r>
              <a:rPr lang="en-GB" i="1" dirty="0"/>
              <a:t>Legal Frameworks for Transparency in Water Utilities Regulation</a:t>
            </a:r>
            <a:r>
              <a:rPr lang="en-GB" dirty="0"/>
              <a:t>”, </a:t>
            </a:r>
            <a:r>
              <a:rPr lang="en-GB" dirty="0" err="1"/>
              <a:t>diterbitkan</a:t>
            </a:r>
            <a:r>
              <a:rPr lang="en-GB" dirty="0"/>
              <a:t> </a:t>
            </a:r>
            <a:r>
              <a:rPr lang="en-GB" dirty="0" err="1"/>
              <a:t>oleh</a:t>
            </a:r>
            <a:r>
              <a:rPr lang="en-GB" dirty="0"/>
              <a:t> Routledge (2016).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C835E2-06A9-45CE-A70E-3ED21EE773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53" y="1273215"/>
            <a:ext cx="2918738" cy="436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1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4253B-B4B9-4AAF-A5F5-B5917BE2A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098" y="2597962"/>
            <a:ext cx="10515600" cy="1325563"/>
          </a:xfrm>
        </p:spPr>
        <p:txBody>
          <a:bodyPr/>
          <a:lstStyle/>
          <a:p>
            <a:pPr algn="ctr"/>
            <a:r>
              <a:rPr lang="en-GB" dirty="0" err="1"/>
              <a:t>Terima</a:t>
            </a:r>
            <a:r>
              <a:rPr lang="en-GB" dirty="0"/>
              <a:t> Kasih</a:t>
            </a:r>
          </a:p>
        </p:txBody>
      </p:sp>
    </p:spTree>
    <p:extLst>
      <p:ext uri="{BB962C8B-B14F-4D97-AF65-F5344CB8AC3E}">
        <p14:creationId xmlns:p14="http://schemas.microsoft.com/office/powerpoint/2010/main" val="748131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094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err="1"/>
              <a:t>Putusan</a:t>
            </a:r>
            <a:r>
              <a:rPr lang="en-GB" dirty="0"/>
              <a:t> MK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1827" y="1056068"/>
            <a:ext cx="106379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“Berdasarkan pertimbangan tersebut maka dalam </a:t>
            </a:r>
            <a:r>
              <a:rPr lang="id-ID" b="1" dirty="0"/>
              <a:t>pengusahaan</a:t>
            </a:r>
            <a:r>
              <a:rPr lang="id-ID" dirty="0"/>
              <a:t> air harus ada pembatasan yang sangat ketat</a:t>
            </a:r>
            <a:r>
              <a:rPr lang="en-GB" dirty="0"/>
              <a:t>….</a:t>
            </a:r>
            <a:r>
              <a:rPr lang="id-ID" dirty="0"/>
              <a:t> </a:t>
            </a:r>
            <a:endParaRPr lang="en-GB" dirty="0"/>
          </a:p>
          <a:p>
            <a:endParaRPr lang="en-GB" dirty="0"/>
          </a:p>
          <a:p>
            <a:r>
              <a:rPr lang="en-GB" dirty="0"/>
              <a:t>[3.19] </a:t>
            </a:r>
            <a:r>
              <a:rPr lang="en-GB" dirty="0" err="1"/>
              <a:t>Menimbang</a:t>
            </a:r>
            <a:r>
              <a:rPr lang="en-GB" dirty="0"/>
              <a:t> </a:t>
            </a:r>
            <a:r>
              <a:rPr lang="en-GB" dirty="0" err="1"/>
              <a:t>bahwa</a:t>
            </a:r>
            <a:r>
              <a:rPr lang="en-GB" dirty="0"/>
              <a:t> </a:t>
            </a:r>
            <a:r>
              <a:rPr lang="en-GB" dirty="0" err="1"/>
              <a:t>pembatasan</a:t>
            </a:r>
            <a:r>
              <a:rPr lang="en-GB" dirty="0"/>
              <a:t> </a:t>
            </a:r>
            <a:r>
              <a:rPr lang="en-GB" b="1" dirty="0" err="1"/>
              <a:t>pertama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setiap</a:t>
            </a:r>
            <a:r>
              <a:rPr lang="en-GB" dirty="0"/>
              <a:t> </a:t>
            </a:r>
            <a:r>
              <a:rPr lang="en-GB" dirty="0" err="1"/>
              <a:t>pengusahaan</a:t>
            </a:r>
            <a:r>
              <a:rPr lang="en-GB" dirty="0"/>
              <a:t> </a:t>
            </a:r>
            <a:r>
              <a:rPr lang="en-GB" dirty="0" err="1"/>
              <a:t>atas</a:t>
            </a:r>
            <a:r>
              <a:rPr lang="en-GB" dirty="0"/>
              <a:t> air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boleh</a:t>
            </a:r>
            <a:r>
              <a:rPr lang="en-GB" dirty="0"/>
              <a:t> </a:t>
            </a:r>
            <a:r>
              <a:rPr lang="en-GB" dirty="0" err="1"/>
              <a:t>mengganggu</a:t>
            </a:r>
            <a:r>
              <a:rPr lang="en-GB" dirty="0"/>
              <a:t>, </a:t>
            </a:r>
          </a:p>
          <a:p>
            <a:r>
              <a:rPr lang="en-GB" dirty="0" err="1"/>
              <a:t>mengesampingkan</a:t>
            </a:r>
            <a:r>
              <a:rPr lang="en-GB" dirty="0"/>
              <a:t>, </a:t>
            </a:r>
            <a:r>
              <a:rPr lang="en-GB" dirty="0" err="1"/>
              <a:t>apalagi</a:t>
            </a:r>
            <a:r>
              <a:rPr lang="en-GB" dirty="0"/>
              <a:t> </a:t>
            </a:r>
            <a:r>
              <a:rPr lang="en-GB" dirty="0" err="1"/>
              <a:t>meniadakan</a:t>
            </a:r>
            <a:r>
              <a:rPr lang="en-GB" dirty="0"/>
              <a:t> </a:t>
            </a:r>
            <a:r>
              <a:rPr lang="en-GB" dirty="0" err="1"/>
              <a:t>hak</a:t>
            </a:r>
            <a:r>
              <a:rPr lang="en-GB" dirty="0"/>
              <a:t> </a:t>
            </a:r>
            <a:r>
              <a:rPr lang="en-GB" dirty="0" err="1"/>
              <a:t>rakyat</a:t>
            </a:r>
            <a:r>
              <a:rPr lang="en-GB" dirty="0"/>
              <a:t> </a:t>
            </a:r>
            <a:r>
              <a:rPr lang="en-GB" dirty="0" err="1"/>
              <a:t>atas</a:t>
            </a:r>
            <a:r>
              <a:rPr lang="en-GB" dirty="0"/>
              <a:t> air…</a:t>
            </a:r>
          </a:p>
          <a:p>
            <a:r>
              <a:rPr lang="en-GB" dirty="0"/>
              <a:t>[3.20] </a:t>
            </a:r>
            <a:r>
              <a:rPr lang="en-GB" dirty="0" err="1"/>
              <a:t>Menimbang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pembatasan</a:t>
            </a:r>
            <a:r>
              <a:rPr lang="en-GB" dirty="0"/>
              <a:t> </a:t>
            </a:r>
            <a:r>
              <a:rPr lang="en-GB" b="1" dirty="0" err="1"/>
              <a:t>kedua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bahwa</a:t>
            </a:r>
            <a:r>
              <a:rPr lang="en-GB" dirty="0"/>
              <a:t> </a:t>
            </a:r>
            <a:r>
              <a:rPr lang="en-GB" dirty="0" err="1"/>
              <a:t>negara</a:t>
            </a:r>
            <a:r>
              <a:rPr lang="en-GB" dirty="0"/>
              <a:t> </a:t>
            </a:r>
            <a:r>
              <a:rPr lang="en-GB" dirty="0" err="1"/>
              <a:t>harus</a:t>
            </a:r>
            <a:r>
              <a:rPr lang="en-GB" dirty="0"/>
              <a:t> </a:t>
            </a:r>
            <a:r>
              <a:rPr lang="en-GB" dirty="0" err="1"/>
              <a:t>memenuhi</a:t>
            </a:r>
            <a:r>
              <a:rPr lang="en-GB" dirty="0"/>
              <a:t> </a:t>
            </a:r>
            <a:r>
              <a:rPr lang="en-GB" dirty="0" err="1"/>
              <a:t>hak</a:t>
            </a:r>
            <a:r>
              <a:rPr lang="en-GB" dirty="0"/>
              <a:t> </a:t>
            </a:r>
            <a:r>
              <a:rPr lang="en-GB" dirty="0" err="1"/>
              <a:t>rakyat</a:t>
            </a:r>
            <a:r>
              <a:rPr lang="en-GB" dirty="0"/>
              <a:t> </a:t>
            </a:r>
            <a:r>
              <a:rPr lang="en-GB" dirty="0" err="1"/>
              <a:t>atas</a:t>
            </a:r>
            <a:r>
              <a:rPr lang="en-GB" dirty="0"/>
              <a:t> air…</a:t>
            </a:r>
          </a:p>
          <a:p>
            <a:r>
              <a:rPr lang="en-GB" dirty="0"/>
              <a:t>[3.21] </a:t>
            </a:r>
            <a:r>
              <a:rPr lang="en-GB" dirty="0" err="1"/>
              <a:t>Menimbang</a:t>
            </a:r>
            <a:r>
              <a:rPr lang="en-GB" dirty="0"/>
              <a:t> </a:t>
            </a:r>
            <a:r>
              <a:rPr lang="en-GB" dirty="0" err="1"/>
              <a:t>bahwa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pembatasan</a:t>
            </a:r>
            <a:r>
              <a:rPr lang="en-GB" dirty="0"/>
              <a:t> </a:t>
            </a:r>
            <a:r>
              <a:rPr lang="en-GB" b="1" dirty="0" err="1"/>
              <a:t>ketiga</a:t>
            </a:r>
            <a:r>
              <a:rPr lang="en-GB" dirty="0"/>
              <a:t>, </a:t>
            </a:r>
            <a:r>
              <a:rPr lang="en-GB" dirty="0" err="1"/>
              <a:t>harus</a:t>
            </a:r>
            <a:r>
              <a:rPr lang="en-GB" dirty="0"/>
              <a:t> </a:t>
            </a:r>
            <a:r>
              <a:rPr lang="en-GB" dirty="0" err="1"/>
              <a:t>mengingat</a:t>
            </a:r>
            <a:r>
              <a:rPr lang="en-GB" dirty="0"/>
              <a:t> </a:t>
            </a:r>
            <a:r>
              <a:rPr lang="en-GB" dirty="0" err="1"/>
              <a:t>kelestarian</a:t>
            </a:r>
            <a:r>
              <a:rPr lang="en-GB" dirty="0"/>
              <a:t> </a:t>
            </a:r>
            <a:r>
              <a:rPr lang="en-GB" dirty="0" err="1"/>
              <a:t>lingkungan</a:t>
            </a:r>
            <a:r>
              <a:rPr lang="en-GB" dirty="0"/>
              <a:t> </a:t>
            </a:r>
            <a:r>
              <a:rPr lang="en-GB" dirty="0" err="1"/>
              <a:t>hidup</a:t>
            </a:r>
            <a:r>
              <a:rPr lang="en-GB" dirty="0"/>
              <a:t>…</a:t>
            </a:r>
          </a:p>
          <a:p>
            <a:r>
              <a:rPr lang="en-GB" dirty="0"/>
              <a:t>[3.22] </a:t>
            </a:r>
            <a:r>
              <a:rPr lang="en-GB" dirty="0" err="1"/>
              <a:t>Menimbang</a:t>
            </a:r>
            <a:r>
              <a:rPr lang="en-GB" dirty="0"/>
              <a:t> </a:t>
            </a:r>
            <a:r>
              <a:rPr lang="en-GB" dirty="0" err="1"/>
              <a:t>bahwa</a:t>
            </a:r>
            <a:r>
              <a:rPr lang="en-GB" dirty="0"/>
              <a:t> </a:t>
            </a:r>
            <a:r>
              <a:rPr lang="en-GB" dirty="0" err="1"/>
              <a:t>pembatasan</a:t>
            </a:r>
            <a:r>
              <a:rPr lang="en-GB" dirty="0"/>
              <a:t> </a:t>
            </a:r>
            <a:r>
              <a:rPr lang="en-GB" b="1" dirty="0" err="1"/>
              <a:t>keempat</a:t>
            </a:r>
            <a:r>
              <a:rPr lang="en-GB" dirty="0"/>
              <a:t>….</a:t>
            </a:r>
            <a:r>
              <a:rPr lang="en-GB" dirty="0" err="1"/>
              <a:t>maka</a:t>
            </a:r>
            <a:r>
              <a:rPr lang="en-GB" dirty="0"/>
              <a:t> </a:t>
            </a:r>
            <a:r>
              <a:rPr lang="en-GB" dirty="0" err="1"/>
              <a:t>pengawasan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pengendalian</a:t>
            </a:r>
            <a:r>
              <a:rPr lang="en-GB" dirty="0"/>
              <a:t> </a:t>
            </a:r>
            <a:r>
              <a:rPr lang="en-GB" dirty="0" err="1"/>
              <a:t>oleh</a:t>
            </a:r>
            <a:r>
              <a:rPr lang="en-GB" dirty="0"/>
              <a:t> </a:t>
            </a:r>
            <a:r>
              <a:rPr lang="en-GB" dirty="0" err="1"/>
              <a:t>negara</a:t>
            </a:r>
            <a:r>
              <a:rPr lang="en-GB" dirty="0"/>
              <a:t> </a:t>
            </a:r>
            <a:r>
              <a:rPr lang="en-GB" dirty="0" err="1"/>
              <a:t>atas</a:t>
            </a:r>
            <a:r>
              <a:rPr lang="en-GB" dirty="0"/>
              <a:t> air </a:t>
            </a:r>
            <a:r>
              <a:rPr lang="en-GB" dirty="0" err="1"/>
              <a:t>sifatnya</a:t>
            </a:r>
            <a:r>
              <a:rPr lang="en-GB" dirty="0"/>
              <a:t> </a:t>
            </a:r>
            <a:r>
              <a:rPr lang="en-GB" dirty="0" err="1"/>
              <a:t>mutlak</a:t>
            </a:r>
            <a:r>
              <a:rPr lang="en-GB" dirty="0"/>
              <a:t>; </a:t>
            </a:r>
          </a:p>
          <a:p>
            <a:r>
              <a:rPr lang="en-GB" dirty="0"/>
              <a:t>[3.23] </a:t>
            </a:r>
            <a:r>
              <a:rPr lang="en-GB" dirty="0" err="1"/>
              <a:t>Menimbang</a:t>
            </a:r>
            <a:r>
              <a:rPr lang="en-GB" dirty="0"/>
              <a:t> </a:t>
            </a:r>
            <a:r>
              <a:rPr lang="en-GB" dirty="0" err="1"/>
              <a:t>bahwa</a:t>
            </a:r>
            <a:r>
              <a:rPr lang="en-GB" dirty="0"/>
              <a:t> </a:t>
            </a:r>
            <a:r>
              <a:rPr lang="en-GB" dirty="0" err="1"/>
              <a:t>pembatasan</a:t>
            </a:r>
            <a:r>
              <a:rPr lang="en-GB" dirty="0"/>
              <a:t> </a:t>
            </a:r>
            <a:r>
              <a:rPr lang="en-GB" b="1" dirty="0" err="1"/>
              <a:t>kelima</a:t>
            </a:r>
            <a:r>
              <a:rPr lang="en-GB" dirty="0"/>
              <a:t>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sebagai</a:t>
            </a:r>
            <a:r>
              <a:rPr lang="en-GB" dirty="0"/>
              <a:t> </a:t>
            </a:r>
            <a:r>
              <a:rPr lang="en-GB" dirty="0" err="1"/>
              <a:t>kelanjutan</a:t>
            </a:r>
            <a:r>
              <a:rPr lang="en-GB" dirty="0"/>
              <a:t> </a:t>
            </a:r>
            <a:r>
              <a:rPr lang="en-GB" dirty="0" err="1"/>
              <a:t>hak</a:t>
            </a:r>
            <a:r>
              <a:rPr lang="en-GB" dirty="0"/>
              <a:t> </a:t>
            </a:r>
            <a:r>
              <a:rPr lang="en-GB" dirty="0" err="1"/>
              <a:t>menguasai</a:t>
            </a:r>
            <a:r>
              <a:rPr lang="en-GB" dirty="0"/>
              <a:t> </a:t>
            </a:r>
            <a:r>
              <a:rPr lang="en-GB" dirty="0" err="1"/>
              <a:t>oleh</a:t>
            </a:r>
            <a:r>
              <a:rPr lang="en-GB" dirty="0"/>
              <a:t> </a:t>
            </a:r>
            <a:r>
              <a:rPr lang="en-GB" dirty="0" err="1"/>
              <a:t>negara</a:t>
            </a:r>
            <a:r>
              <a:rPr lang="en-GB" dirty="0"/>
              <a:t> … </a:t>
            </a:r>
            <a:r>
              <a:rPr lang="en-GB" dirty="0" err="1"/>
              <a:t>prioritas</a:t>
            </a:r>
            <a:r>
              <a:rPr lang="en-GB" dirty="0"/>
              <a:t> </a:t>
            </a:r>
            <a:r>
              <a:rPr lang="en-GB" dirty="0" err="1"/>
              <a:t>utama</a:t>
            </a:r>
            <a:r>
              <a:rPr lang="en-GB" dirty="0"/>
              <a:t> yang </a:t>
            </a:r>
            <a:r>
              <a:rPr lang="en-GB" dirty="0" err="1"/>
              <a:t>diberikan</a:t>
            </a:r>
            <a:r>
              <a:rPr lang="en-GB" dirty="0"/>
              <a:t> </a:t>
            </a:r>
            <a:r>
              <a:rPr lang="en-GB" dirty="0" err="1"/>
              <a:t>pengusahaan</a:t>
            </a:r>
            <a:r>
              <a:rPr lang="en-GB" dirty="0"/>
              <a:t> </a:t>
            </a:r>
            <a:r>
              <a:rPr lang="en-GB" dirty="0" err="1"/>
              <a:t>atas</a:t>
            </a:r>
            <a:r>
              <a:rPr lang="en-GB" dirty="0"/>
              <a:t> air </a:t>
            </a:r>
            <a:r>
              <a:rPr lang="en-GB" dirty="0" err="1"/>
              <a:t>adalah</a:t>
            </a:r>
            <a:r>
              <a:rPr lang="en-GB" dirty="0"/>
              <a:t> </a:t>
            </a:r>
            <a:r>
              <a:rPr lang="en-GB" dirty="0" err="1"/>
              <a:t>Badan</a:t>
            </a:r>
            <a:r>
              <a:rPr lang="en-GB" dirty="0"/>
              <a:t> Usaha </a:t>
            </a:r>
            <a:r>
              <a:rPr lang="en-GB" dirty="0" err="1"/>
              <a:t>Milik</a:t>
            </a:r>
            <a:r>
              <a:rPr lang="en-GB" dirty="0"/>
              <a:t> Negara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Badan</a:t>
            </a:r>
            <a:r>
              <a:rPr lang="en-GB" dirty="0"/>
              <a:t> Usaha </a:t>
            </a:r>
            <a:r>
              <a:rPr lang="en-GB" dirty="0" err="1"/>
              <a:t>Milik</a:t>
            </a:r>
            <a:r>
              <a:rPr lang="en-GB" dirty="0"/>
              <a:t> Daerah;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/>
              <a:t>Catatan</a:t>
            </a:r>
            <a:r>
              <a:rPr lang="en-GB" dirty="0"/>
              <a:t>: 5 </a:t>
            </a:r>
            <a:r>
              <a:rPr lang="en-GB" b="1" dirty="0" err="1"/>
              <a:t>Prinsip</a:t>
            </a:r>
            <a:r>
              <a:rPr lang="en-GB" b="1" dirty="0"/>
              <a:t> </a:t>
            </a:r>
            <a:r>
              <a:rPr lang="en-GB" b="1" dirty="0" err="1"/>
              <a:t>Dasar</a:t>
            </a:r>
            <a:r>
              <a:rPr lang="en-GB" b="1" dirty="0"/>
              <a:t> </a:t>
            </a:r>
            <a:r>
              <a:rPr lang="en-GB" b="1" dirty="0" err="1"/>
              <a:t>Pengusahaan</a:t>
            </a:r>
            <a:r>
              <a:rPr lang="en-GB" b="1" dirty="0"/>
              <a:t> (</a:t>
            </a:r>
            <a:r>
              <a:rPr lang="en-GB" b="1" dirty="0" err="1"/>
              <a:t>atau</a:t>
            </a:r>
            <a:r>
              <a:rPr lang="en-GB" b="1" dirty="0"/>
              <a:t> Tata </a:t>
            </a:r>
            <a:r>
              <a:rPr lang="en-GB" b="1" dirty="0" err="1"/>
              <a:t>Kelola</a:t>
            </a:r>
            <a:r>
              <a:rPr lang="en-GB" b="1" dirty="0"/>
              <a:t>?) Air yang </a:t>
            </a:r>
            <a:r>
              <a:rPr lang="en-GB" b="1" dirty="0" err="1"/>
              <a:t>berlaku</a:t>
            </a:r>
            <a:r>
              <a:rPr lang="en-GB" b="1" dirty="0"/>
              <a:t> </a:t>
            </a:r>
            <a:r>
              <a:rPr lang="en-GB" b="1" dirty="0" err="1"/>
              <a:t>umum</a:t>
            </a:r>
            <a:r>
              <a:rPr lang="en-GB" b="1" dirty="0"/>
              <a:t> + 1 </a:t>
            </a:r>
            <a:r>
              <a:rPr lang="en-GB" b="1" dirty="0" err="1"/>
              <a:t>Prinsip</a:t>
            </a:r>
            <a:r>
              <a:rPr lang="en-GB" b="1" dirty="0"/>
              <a:t> </a:t>
            </a:r>
            <a:r>
              <a:rPr lang="en-GB" b="1" dirty="0" err="1"/>
              <a:t>Pengusahaan</a:t>
            </a:r>
            <a:r>
              <a:rPr lang="en-GB" b="1" dirty="0"/>
              <a:t> Air yang </a:t>
            </a:r>
            <a:r>
              <a:rPr lang="en-GB" b="1" dirty="0" err="1"/>
              <a:t>berlaku</a:t>
            </a:r>
            <a:r>
              <a:rPr lang="en-GB" b="1" dirty="0"/>
              <a:t> </a:t>
            </a:r>
            <a:r>
              <a:rPr lang="en-GB" b="1" dirty="0" err="1"/>
              <a:t>bagi</a:t>
            </a:r>
            <a:r>
              <a:rPr lang="en-GB" b="1" dirty="0"/>
              <a:t> </a:t>
            </a:r>
            <a:r>
              <a:rPr lang="en-GB" b="1" dirty="0" err="1"/>
              <a:t>swasta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B15A47-8490-47BA-835C-2102758ED9EA}"/>
              </a:ext>
            </a:extLst>
          </p:cNvPr>
          <p:cNvSpPr/>
          <p:nvPr/>
        </p:nvSpPr>
        <p:spPr>
          <a:xfrm>
            <a:off x="1081827" y="4006514"/>
            <a:ext cx="10234863" cy="878305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GB" b="1" dirty="0">
                <a:solidFill>
                  <a:schemeClr val="bg1"/>
                </a:solidFill>
              </a:rPr>
              <a:t>[3.24] </a:t>
            </a:r>
            <a:r>
              <a:rPr lang="en-GB" b="1" dirty="0" err="1">
                <a:solidFill>
                  <a:schemeClr val="bg1"/>
                </a:solidFill>
              </a:rPr>
              <a:t>Menimbang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bahwa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apabila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setelah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semua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pembatasan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tersebut</a:t>
            </a:r>
            <a:r>
              <a:rPr lang="en-GB" b="1" dirty="0">
                <a:solidFill>
                  <a:schemeClr val="bg1"/>
                </a:solidFill>
              </a:rPr>
              <a:t> di </a:t>
            </a:r>
            <a:r>
              <a:rPr lang="en-GB" b="1" dirty="0" err="1">
                <a:solidFill>
                  <a:schemeClr val="bg1"/>
                </a:solidFill>
              </a:rPr>
              <a:t>atas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sudah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terpenuhi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dan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ternyata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masih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ada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ketersediaan</a:t>
            </a:r>
            <a:r>
              <a:rPr lang="en-GB" b="1" dirty="0">
                <a:solidFill>
                  <a:schemeClr val="bg1"/>
                </a:solidFill>
              </a:rPr>
              <a:t> air, </a:t>
            </a:r>
            <a:r>
              <a:rPr lang="en-GB" b="1" dirty="0" err="1">
                <a:solidFill>
                  <a:schemeClr val="bg1"/>
                </a:solidFill>
              </a:rPr>
              <a:t>Pemerintah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masih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dimungkinkan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untuk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memberikan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izin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kepada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usaha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swasta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untuk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melakukan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pengusahaan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atas</a:t>
            </a:r>
            <a:r>
              <a:rPr lang="en-GB" b="1" dirty="0">
                <a:solidFill>
                  <a:schemeClr val="bg1"/>
                </a:solidFill>
              </a:rPr>
              <a:t> air </a:t>
            </a:r>
            <a:r>
              <a:rPr lang="en-GB" b="1" dirty="0" err="1">
                <a:solidFill>
                  <a:schemeClr val="bg1"/>
                </a:solidFill>
              </a:rPr>
              <a:t>dengan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syarat-syarat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tertentu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dan</a:t>
            </a:r>
            <a:r>
              <a:rPr lang="en-GB" b="1" dirty="0">
                <a:solidFill>
                  <a:schemeClr val="bg1"/>
                </a:solidFill>
              </a:rPr>
              <a:t> </a:t>
            </a:r>
            <a:r>
              <a:rPr lang="en-GB" b="1" dirty="0" err="1">
                <a:solidFill>
                  <a:schemeClr val="bg1"/>
                </a:solidFill>
              </a:rPr>
              <a:t>ketat</a:t>
            </a:r>
            <a:r>
              <a:rPr lang="en-GB" b="1" dirty="0">
                <a:solidFill>
                  <a:schemeClr val="bg1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405261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E849E7-E0FF-4640-A8A4-F4FBE0436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94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363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E3195-47A9-43C3-B8B8-342400AD9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206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1. </a:t>
            </a:r>
            <a:r>
              <a:rPr lang="en-GB" b="1" dirty="0" err="1"/>
              <a:t>Hak</a:t>
            </a:r>
            <a:r>
              <a:rPr lang="en-GB" b="1" dirty="0"/>
              <a:t> </a:t>
            </a:r>
            <a:r>
              <a:rPr lang="en-GB" b="1" dirty="0" err="1"/>
              <a:t>Atas</a:t>
            </a:r>
            <a:r>
              <a:rPr lang="en-GB" b="1" dirty="0"/>
              <a:t> Air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86CAA7-84BF-4F9B-B2BE-61F08D0FE18E}"/>
              </a:ext>
            </a:extLst>
          </p:cNvPr>
          <p:cNvSpPr txBox="1"/>
          <p:nvPr/>
        </p:nvSpPr>
        <p:spPr>
          <a:xfrm>
            <a:off x="1079293" y="1798820"/>
            <a:ext cx="1051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/>
              <a:t>Premis</a:t>
            </a:r>
            <a:r>
              <a:rPr lang="en-GB" sz="3600" dirty="0"/>
              <a:t> 1: Air </a:t>
            </a:r>
            <a:r>
              <a:rPr lang="en-GB" sz="3600" dirty="0" err="1"/>
              <a:t>baku</a:t>
            </a:r>
            <a:r>
              <a:rPr lang="en-GB" sz="3600" dirty="0"/>
              <a:t> </a:t>
            </a:r>
            <a:r>
              <a:rPr lang="en-GB" sz="3600" dirty="0" err="1"/>
              <a:t>untuk</a:t>
            </a:r>
            <a:r>
              <a:rPr lang="en-GB" sz="3600" dirty="0"/>
              <a:t> air </a:t>
            </a:r>
            <a:r>
              <a:rPr lang="en-GB" sz="3600" dirty="0" err="1"/>
              <a:t>minum</a:t>
            </a:r>
            <a:r>
              <a:rPr lang="en-GB" sz="3600" dirty="0"/>
              <a:t> </a:t>
            </a:r>
            <a:r>
              <a:rPr lang="en-GB" sz="3600" dirty="0" err="1"/>
              <a:t>seharusnya</a:t>
            </a:r>
            <a:r>
              <a:rPr lang="en-GB" sz="3600" dirty="0"/>
              <a:t> </a:t>
            </a:r>
            <a:r>
              <a:rPr lang="en-GB" sz="3600" dirty="0" err="1"/>
              <a:t>masuk</a:t>
            </a:r>
            <a:r>
              <a:rPr lang="en-GB" sz="3600" dirty="0"/>
              <a:t> </a:t>
            </a:r>
            <a:r>
              <a:rPr lang="en-GB" sz="3600" dirty="0" err="1"/>
              <a:t>dalam</a:t>
            </a:r>
            <a:r>
              <a:rPr lang="en-GB" sz="3600" dirty="0"/>
              <a:t> “</a:t>
            </a:r>
            <a:r>
              <a:rPr lang="en-GB" sz="3600" dirty="0" err="1"/>
              <a:t>kebutuhan</a:t>
            </a:r>
            <a:r>
              <a:rPr lang="en-GB" sz="3600" dirty="0"/>
              <a:t> </a:t>
            </a:r>
            <a:r>
              <a:rPr lang="en-GB" sz="3600" dirty="0" err="1"/>
              <a:t>pokok</a:t>
            </a:r>
            <a:r>
              <a:rPr lang="en-GB" sz="3600" dirty="0"/>
              <a:t> </a:t>
            </a:r>
            <a:r>
              <a:rPr lang="en-GB" sz="3600" dirty="0" err="1"/>
              <a:t>sehari-hari</a:t>
            </a:r>
            <a:r>
              <a:rPr lang="en-GB" sz="3600" dirty="0"/>
              <a:t>”</a:t>
            </a:r>
          </a:p>
          <a:p>
            <a:endParaRPr lang="en-GB" sz="3600" dirty="0"/>
          </a:p>
          <a:p>
            <a:r>
              <a:rPr lang="en-GB" sz="3600" dirty="0" err="1"/>
              <a:t>Premis</a:t>
            </a:r>
            <a:r>
              <a:rPr lang="en-GB" sz="3600" dirty="0"/>
              <a:t> 2: </a:t>
            </a:r>
            <a:r>
              <a:rPr lang="en-GB" sz="3600" dirty="0" err="1"/>
              <a:t>Namun</a:t>
            </a:r>
            <a:r>
              <a:rPr lang="en-GB" sz="3600" dirty="0"/>
              <a:t> </a:t>
            </a:r>
            <a:r>
              <a:rPr lang="en-GB" sz="3600" dirty="0" err="1"/>
              <a:t>demikian</a:t>
            </a:r>
            <a:r>
              <a:rPr lang="en-GB" sz="3600" dirty="0"/>
              <a:t>, Air </a:t>
            </a:r>
            <a:r>
              <a:rPr lang="en-GB" sz="3600" dirty="0" err="1"/>
              <a:t>Minum</a:t>
            </a:r>
            <a:r>
              <a:rPr lang="en-GB" sz="3600" dirty="0"/>
              <a:t> </a:t>
            </a:r>
            <a:r>
              <a:rPr lang="en-GB" sz="3600" dirty="0" err="1"/>
              <a:t>masuk</a:t>
            </a:r>
            <a:r>
              <a:rPr lang="en-GB" sz="3600" dirty="0"/>
              <a:t> </a:t>
            </a:r>
            <a:r>
              <a:rPr lang="en-GB" sz="3600" dirty="0" err="1"/>
              <a:t>kedalam</a:t>
            </a:r>
            <a:r>
              <a:rPr lang="en-GB" sz="3600" dirty="0"/>
              <a:t> </a:t>
            </a:r>
            <a:r>
              <a:rPr lang="en-GB" sz="3600" dirty="0" err="1"/>
              <a:t>izin</a:t>
            </a:r>
            <a:r>
              <a:rPr lang="en-GB" sz="3600" dirty="0"/>
              <a:t> </a:t>
            </a:r>
            <a:r>
              <a:rPr lang="en-GB" sz="3600" dirty="0" err="1"/>
              <a:t>usaha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44381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34C1B-EFFC-411B-8A5C-775447B19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83990"/>
          </a:xfrm>
        </p:spPr>
        <p:txBody>
          <a:bodyPr/>
          <a:lstStyle/>
          <a:p>
            <a:pPr algn="ctr"/>
            <a:r>
              <a:rPr lang="en-GB" dirty="0"/>
              <a:t>1. </a:t>
            </a:r>
            <a:r>
              <a:rPr lang="en-GB" dirty="0" err="1"/>
              <a:t>Hak</a:t>
            </a:r>
            <a:r>
              <a:rPr lang="en-GB" dirty="0"/>
              <a:t> </a:t>
            </a:r>
            <a:r>
              <a:rPr lang="en-GB" dirty="0" err="1"/>
              <a:t>Atas</a:t>
            </a:r>
            <a:r>
              <a:rPr lang="en-GB" dirty="0"/>
              <a:t> Air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563B37-3BC0-4EAD-BEA9-DD489AD0D972}"/>
              </a:ext>
            </a:extLst>
          </p:cNvPr>
          <p:cNvSpPr/>
          <p:nvPr/>
        </p:nvSpPr>
        <p:spPr>
          <a:xfrm>
            <a:off x="1409075" y="1305342"/>
            <a:ext cx="941382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err="1"/>
              <a:t>Pasal</a:t>
            </a:r>
            <a:r>
              <a:rPr lang="en-GB" sz="2000" dirty="0"/>
              <a:t> 55(3):</a:t>
            </a:r>
          </a:p>
          <a:p>
            <a:r>
              <a:rPr lang="en-GB" sz="2000" i="1" dirty="0" err="1"/>
              <a:t>Penggunaan</a:t>
            </a:r>
            <a:r>
              <a:rPr lang="en-GB" sz="2000" i="1" dirty="0"/>
              <a:t> </a:t>
            </a:r>
            <a:r>
              <a:rPr lang="en-GB" sz="2000" i="1" dirty="0" err="1"/>
              <a:t>Sumber</a:t>
            </a:r>
            <a:r>
              <a:rPr lang="en-GB" sz="2000" i="1" dirty="0"/>
              <a:t> </a:t>
            </a:r>
            <a:r>
              <a:rPr lang="en-GB" sz="2000" i="1" dirty="0" err="1"/>
              <a:t>Daya</a:t>
            </a:r>
            <a:r>
              <a:rPr lang="en-GB" sz="2000" i="1" dirty="0"/>
              <a:t> Air </a:t>
            </a:r>
            <a:r>
              <a:rPr lang="en-GB" sz="2000" i="1" dirty="0" err="1"/>
              <a:t>untuk</a:t>
            </a:r>
            <a:r>
              <a:rPr lang="en-GB" sz="2000" i="1" dirty="0"/>
              <a:t> </a:t>
            </a:r>
            <a:r>
              <a:rPr lang="en-GB" sz="2000" b="1" i="1" dirty="0" err="1"/>
              <a:t>kebutuhan</a:t>
            </a:r>
            <a:r>
              <a:rPr lang="en-GB" sz="2000" b="1" i="1" dirty="0"/>
              <a:t> </a:t>
            </a:r>
            <a:r>
              <a:rPr lang="en-GB" sz="2000" b="1" i="1" dirty="0" err="1"/>
              <a:t>usaha</a:t>
            </a:r>
            <a:r>
              <a:rPr lang="en-GB" sz="2000" i="1" dirty="0"/>
              <a:t> </a:t>
            </a:r>
            <a:r>
              <a:rPr lang="en-GB" sz="2000" i="1" dirty="0" err="1"/>
              <a:t>sebagaimana</a:t>
            </a:r>
            <a:r>
              <a:rPr lang="en-GB" sz="2000" i="1" dirty="0"/>
              <a:t> </a:t>
            </a:r>
            <a:r>
              <a:rPr lang="en-GB" sz="2000" i="1" dirty="0" err="1"/>
              <a:t>dimaksud</a:t>
            </a:r>
            <a:r>
              <a:rPr lang="en-GB" sz="2000" i="1" dirty="0"/>
              <a:t> </a:t>
            </a:r>
            <a:r>
              <a:rPr lang="en-GB" sz="2000" i="1" dirty="0" err="1"/>
              <a:t>pada</a:t>
            </a:r>
            <a:r>
              <a:rPr lang="en-GB" sz="2000" i="1" dirty="0"/>
              <a:t> </a:t>
            </a:r>
            <a:r>
              <a:rPr lang="en-GB" sz="2000" i="1" dirty="0" err="1"/>
              <a:t>ayat</a:t>
            </a:r>
            <a:r>
              <a:rPr lang="en-GB" sz="2000" i="1" dirty="0"/>
              <a:t> (1) </a:t>
            </a:r>
            <a:r>
              <a:rPr lang="en-GB" sz="2000" i="1" dirty="0" err="1"/>
              <a:t>dapat</a:t>
            </a:r>
            <a:r>
              <a:rPr lang="en-GB" sz="2000" i="1" dirty="0"/>
              <a:t> </a:t>
            </a:r>
            <a:r>
              <a:rPr lang="en-GB" sz="2000" i="1" dirty="0" err="1"/>
              <a:t>diselenggarakan</a:t>
            </a:r>
            <a:r>
              <a:rPr lang="en-GB" sz="2000" i="1" dirty="0"/>
              <a:t> </a:t>
            </a:r>
            <a:r>
              <a:rPr lang="en-GB" sz="2000" b="1" i="1" dirty="0" err="1"/>
              <a:t>apabila</a:t>
            </a:r>
            <a:r>
              <a:rPr lang="en-GB" sz="2000" b="1" i="1" dirty="0"/>
              <a:t> Air </a:t>
            </a:r>
            <a:r>
              <a:rPr lang="en-GB" sz="2000" b="1" i="1" dirty="0" err="1"/>
              <a:t>untuk</a:t>
            </a:r>
            <a:r>
              <a:rPr lang="en-GB" sz="2000" b="1" i="1" dirty="0"/>
              <a:t> </a:t>
            </a:r>
            <a:r>
              <a:rPr lang="en-GB" sz="2000" b="1" i="1" dirty="0" err="1"/>
              <a:t>kebutuhan</a:t>
            </a:r>
            <a:r>
              <a:rPr lang="en-GB" sz="2000" b="1" i="1" dirty="0"/>
              <a:t> </a:t>
            </a:r>
            <a:r>
              <a:rPr lang="en-GB" sz="2000" b="1" i="1" dirty="0" err="1"/>
              <a:t>pokok</a:t>
            </a:r>
            <a:r>
              <a:rPr lang="en-GB" sz="2000" b="1" i="1" dirty="0"/>
              <a:t> </a:t>
            </a:r>
            <a:r>
              <a:rPr lang="en-GB" sz="2000" b="1" i="1" dirty="0" err="1"/>
              <a:t>sehari-hari</a:t>
            </a:r>
            <a:r>
              <a:rPr lang="en-GB" sz="2000" b="1" i="1" dirty="0"/>
              <a:t> </a:t>
            </a:r>
            <a:r>
              <a:rPr lang="en-GB" sz="2000" b="1" i="1" dirty="0" err="1"/>
              <a:t>dan</a:t>
            </a:r>
            <a:r>
              <a:rPr lang="en-GB" sz="2000" b="1" i="1" dirty="0"/>
              <a:t> </a:t>
            </a:r>
            <a:r>
              <a:rPr lang="en-GB" sz="2000" b="1" i="1" dirty="0" err="1"/>
              <a:t>pertanian</a:t>
            </a:r>
            <a:r>
              <a:rPr lang="en-GB" sz="2000" b="1" i="1" dirty="0"/>
              <a:t> </a:t>
            </a:r>
            <a:r>
              <a:rPr lang="en-GB" sz="2000" b="1" i="1" dirty="0" err="1"/>
              <a:t>rakyat</a:t>
            </a:r>
            <a:r>
              <a:rPr lang="en-GB" sz="2000" b="1" i="1" dirty="0"/>
              <a:t> </a:t>
            </a:r>
            <a:r>
              <a:rPr lang="en-GB" sz="2000" b="1" i="1" dirty="0" err="1"/>
              <a:t>telah</a:t>
            </a:r>
            <a:r>
              <a:rPr lang="en-GB" sz="2000" b="1" i="1" dirty="0"/>
              <a:t> </a:t>
            </a:r>
            <a:r>
              <a:rPr lang="en-GB" sz="2000" b="1" i="1" dirty="0" err="1"/>
              <a:t>terpenuhi</a:t>
            </a:r>
            <a:endParaRPr lang="en-GB" sz="2000" dirty="0"/>
          </a:p>
          <a:p>
            <a:endParaRPr lang="en-GB" sz="2000" dirty="0"/>
          </a:p>
          <a:p>
            <a:r>
              <a:rPr lang="en-GB" sz="2000" dirty="0" err="1"/>
              <a:t>Silogisme</a:t>
            </a:r>
            <a:r>
              <a:rPr lang="en-GB" sz="2000" dirty="0"/>
              <a:t> </a:t>
            </a:r>
            <a:r>
              <a:rPr lang="en-GB" sz="2000" dirty="0" err="1"/>
              <a:t>Pasal</a:t>
            </a:r>
            <a:r>
              <a:rPr lang="en-GB" sz="2000" dirty="0"/>
              <a:t> 55(3):</a:t>
            </a:r>
          </a:p>
          <a:p>
            <a:endParaRPr lang="en-GB" sz="2000" dirty="0"/>
          </a:p>
          <a:p>
            <a:r>
              <a:rPr lang="en-GB" sz="2000" dirty="0"/>
              <a:t>Air </a:t>
            </a:r>
            <a:r>
              <a:rPr lang="en-GB" sz="2000" dirty="0" err="1"/>
              <a:t>Minum</a:t>
            </a:r>
            <a:r>
              <a:rPr lang="en-GB" sz="2000" dirty="0"/>
              <a:t>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diselenggarakan</a:t>
            </a:r>
            <a:r>
              <a:rPr lang="en-GB" sz="2000" dirty="0"/>
              <a:t> (</a:t>
            </a:r>
            <a:r>
              <a:rPr lang="en-GB" sz="2000" dirty="0" err="1"/>
              <a:t>premis</a:t>
            </a:r>
            <a:r>
              <a:rPr lang="en-GB" sz="2000" dirty="0"/>
              <a:t> 2) </a:t>
            </a:r>
            <a:r>
              <a:rPr lang="en-GB" sz="2000" dirty="0" err="1"/>
              <a:t>apabila</a:t>
            </a:r>
            <a:r>
              <a:rPr lang="en-GB" sz="2000" dirty="0"/>
              <a:t> Air </a:t>
            </a:r>
            <a:r>
              <a:rPr lang="en-GB" sz="2000" dirty="0" err="1"/>
              <a:t>untuk</a:t>
            </a:r>
            <a:r>
              <a:rPr lang="en-GB" sz="2000" dirty="0"/>
              <a:t> </a:t>
            </a:r>
            <a:r>
              <a:rPr lang="en-GB" sz="2000" dirty="0" err="1"/>
              <a:t>kebutuhan</a:t>
            </a:r>
            <a:r>
              <a:rPr lang="en-GB" sz="2000" dirty="0"/>
              <a:t> </a:t>
            </a:r>
            <a:r>
              <a:rPr lang="en-GB" sz="2000" dirty="0" err="1"/>
              <a:t>pokok</a:t>
            </a:r>
            <a:r>
              <a:rPr lang="en-GB" sz="2000" dirty="0"/>
              <a:t> </a:t>
            </a:r>
            <a:r>
              <a:rPr lang="en-GB" sz="2000" dirty="0" err="1"/>
              <a:t>sehari-hari</a:t>
            </a:r>
            <a:r>
              <a:rPr lang="en-GB" sz="2000" dirty="0"/>
              <a:t> (Air </a:t>
            </a:r>
            <a:r>
              <a:rPr lang="en-GB" sz="2000" dirty="0" err="1"/>
              <a:t>Minum</a:t>
            </a:r>
            <a:r>
              <a:rPr lang="en-GB" sz="2000" dirty="0"/>
              <a:t> – </a:t>
            </a:r>
            <a:r>
              <a:rPr lang="en-GB" sz="2000" dirty="0" err="1"/>
              <a:t>Premis</a:t>
            </a:r>
            <a:r>
              <a:rPr lang="en-GB" sz="2000" dirty="0"/>
              <a:t> 1) </a:t>
            </a:r>
            <a:r>
              <a:rPr lang="en-GB" sz="2000" dirty="0" err="1"/>
              <a:t>dan</a:t>
            </a:r>
            <a:r>
              <a:rPr lang="en-GB" sz="2000" dirty="0"/>
              <a:t> </a:t>
            </a:r>
            <a:r>
              <a:rPr lang="en-GB" sz="2000" dirty="0" err="1"/>
              <a:t>pertanian</a:t>
            </a:r>
            <a:r>
              <a:rPr lang="en-GB" sz="2000" dirty="0"/>
              <a:t> </a:t>
            </a:r>
            <a:r>
              <a:rPr lang="en-GB" sz="2000" dirty="0" err="1"/>
              <a:t>rakyat</a:t>
            </a:r>
            <a:r>
              <a:rPr lang="en-GB" sz="2000" dirty="0"/>
              <a:t> </a:t>
            </a:r>
            <a:r>
              <a:rPr lang="en-GB" sz="2000" dirty="0" err="1"/>
              <a:t>telah</a:t>
            </a:r>
            <a:r>
              <a:rPr lang="en-GB" sz="2000" dirty="0"/>
              <a:t> </a:t>
            </a:r>
            <a:r>
              <a:rPr lang="en-GB" sz="2000" dirty="0" err="1"/>
              <a:t>terpenuhi</a:t>
            </a:r>
            <a:r>
              <a:rPr lang="en-GB" sz="2000" dirty="0"/>
              <a:t>.</a:t>
            </a:r>
          </a:p>
          <a:p>
            <a:endParaRPr lang="en-GB" sz="2000" dirty="0"/>
          </a:p>
          <a:p>
            <a:pPr algn="just"/>
            <a:r>
              <a:rPr lang="en-GB" sz="2000" b="1" dirty="0" err="1"/>
              <a:t>Rekomendasi</a:t>
            </a:r>
            <a:r>
              <a:rPr lang="en-GB" sz="2000" b="1" dirty="0"/>
              <a:t>: : </a:t>
            </a:r>
            <a:r>
              <a:rPr lang="en-GB" sz="2000" dirty="0" err="1"/>
              <a:t>Perlu</a:t>
            </a:r>
            <a:r>
              <a:rPr lang="en-GB" sz="2000" dirty="0"/>
              <a:t> </a:t>
            </a:r>
            <a:r>
              <a:rPr lang="en-GB" sz="2000" dirty="0" err="1"/>
              <a:t>dipikirkan</a:t>
            </a:r>
            <a:r>
              <a:rPr lang="en-GB" sz="2000" dirty="0"/>
              <a:t> </a:t>
            </a:r>
            <a:r>
              <a:rPr lang="en-GB" sz="2000" dirty="0" err="1"/>
              <a:t>kembali</a:t>
            </a:r>
            <a:r>
              <a:rPr lang="en-GB" sz="2000" dirty="0"/>
              <a:t>, </a:t>
            </a:r>
            <a:r>
              <a:rPr lang="en-GB" sz="2000" dirty="0" err="1"/>
              <a:t>apakah</a:t>
            </a:r>
            <a:r>
              <a:rPr lang="en-GB" sz="2000" dirty="0"/>
              <a:t> Air Baku </a:t>
            </a:r>
            <a:r>
              <a:rPr lang="en-GB" sz="2000" dirty="0" err="1"/>
              <a:t>untuk</a:t>
            </a:r>
            <a:r>
              <a:rPr lang="en-GB" sz="2000" dirty="0"/>
              <a:t> Air </a:t>
            </a:r>
            <a:r>
              <a:rPr lang="en-GB" sz="2000" dirty="0" err="1"/>
              <a:t>Minum</a:t>
            </a:r>
            <a:r>
              <a:rPr lang="en-GB" sz="2000" dirty="0"/>
              <a:t> </a:t>
            </a:r>
            <a:r>
              <a:rPr lang="en-GB" sz="2000" dirty="0" err="1"/>
              <a:t>masuknya</a:t>
            </a:r>
            <a:r>
              <a:rPr lang="en-GB" sz="2000" dirty="0"/>
              <a:t> </a:t>
            </a:r>
            <a:r>
              <a:rPr lang="en-GB" sz="2000" dirty="0" err="1"/>
              <a:t>kedalam</a:t>
            </a:r>
            <a:r>
              <a:rPr lang="en-GB" sz="2000" dirty="0"/>
              <a:t> </a:t>
            </a:r>
            <a:r>
              <a:rPr lang="en-GB" sz="2000" dirty="0" err="1"/>
              <a:t>izin</a:t>
            </a:r>
            <a:r>
              <a:rPr lang="en-GB" sz="2000" dirty="0"/>
              <a:t> </a:t>
            </a:r>
            <a:r>
              <a:rPr lang="en-GB" sz="2000" dirty="0" err="1"/>
              <a:t>usaha</a:t>
            </a:r>
            <a:r>
              <a:rPr lang="en-GB" sz="2000" dirty="0"/>
              <a:t>? </a:t>
            </a:r>
            <a:r>
              <a:rPr lang="en-GB" sz="2000" dirty="0" err="1"/>
              <a:t>Catatan</a:t>
            </a:r>
            <a:r>
              <a:rPr lang="en-GB" sz="2000" dirty="0"/>
              <a:t> </a:t>
            </a:r>
            <a:r>
              <a:rPr lang="en-GB" sz="2000" dirty="0" err="1"/>
              <a:t>penting</a:t>
            </a:r>
            <a:r>
              <a:rPr lang="en-GB" sz="2000" dirty="0"/>
              <a:t>: </a:t>
            </a:r>
            <a:r>
              <a:rPr lang="en-GB" sz="2000" dirty="0" err="1"/>
              <a:t>pengusahaan</a:t>
            </a:r>
            <a:r>
              <a:rPr lang="en-GB" sz="2000" dirty="0"/>
              <a:t> air (</a:t>
            </a:r>
            <a:r>
              <a:rPr lang="en-GB" sz="2000" dirty="0" err="1"/>
              <a:t>izin</a:t>
            </a:r>
            <a:r>
              <a:rPr lang="en-GB" sz="2000" dirty="0"/>
              <a:t> </a:t>
            </a:r>
            <a:r>
              <a:rPr lang="en-GB" sz="2000" dirty="0" err="1"/>
              <a:t>usaha</a:t>
            </a:r>
            <a:r>
              <a:rPr lang="en-GB" sz="2000" dirty="0"/>
              <a:t>) </a:t>
            </a:r>
            <a:r>
              <a:rPr lang="en-GB" sz="2000" dirty="0" err="1"/>
              <a:t>itu</a:t>
            </a:r>
            <a:r>
              <a:rPr lang="en-GB" sz="2000" dirty="0"/>
              <a:t> </a:t>
            </a:r>
            <a:r>
              <a:rPr lang="en-GB" sz="2000" dirty="0" err="1"/>
              <a:t>nantinya</a:t>
            </a:r>
            <a:r>
              <a:rPr lang="en-GB" sz="2000" dirty="0"/>
              <a:t> </a:t>
            </a:r>
            <a:r>
              <a:rPr lang="en-GB" sz="2000" dirty="0" err="1"/>
              <a:t>akan</a:t>
            </a:r>
            <a:r>
              <a:rPr lang="en-GB" sz="2000" dirty="0"/>
              <a:t> </a:t>
            </a:r>
            <a:r>
              <a:rPr lang="en-GB" sz="2000" dirty="0" err="1"/>
              <a:t>diatur</a:t>
            </a:r>
            <a:r>
              <a:rPr lang="en-GB" sz="2000" dirty="0"/>
              <a:t> </a:t>
            </a:r>
            <a:r>
              <a:rPr lang="en-GB" sz="2000" dirty="0" err="1"/>
              <a:t>dengan</a:t>
            </a:r>
            <a:r>
              <a:rPr lang="en-GB" sz="2000" dirty="0"/>
              <a:t> </a:t>
            </a:r>
            <a:r>
              <a:rPr lang="en-GB" sz="2000" dirty="0" err="1"/>
              <a:t>pembatasan</a:t>
            </a:r>
            <a:r>
              <a:rPr lang="en-GB" sz="2000" dirty="0"/>
              <a:t>, </a:t>
            </a:r>
            <a:r>
              <a:rPr lang="en-GB" sz="2000" dirty="0" err="1"/>
              <a:t>syarat</a:t>
            </a:r>
            <a:r>
              <a:rPr lang="en-GB" sz="2000" dirty="0"/>
              <a:t> </a:t>
            </a:r>
            <a:r>
              <a:rPr lang="en-GB" sz="2000" dirty="0" err="1"/>
              <a:t>tertentu</a:t>
            </a:r>
            <a:r>
              <a:rPr lang="en-GB" sz="2000" dirty="0"/>
              <a:t> </a:t>
            </a:r>
            <a:r>
              <a:rPr lang="en-GB" sz="2000" dirty="0" err="1"/>
              <a:t>dan</a:t>
            </a:r>
            <a:r>
              <a:rPr lang="en-GB" sz="2000" dirty="0"/>
              <a:t> </a:t>
            </a:r>
            <a:r>
              <a:rPr lang="en-GB" sz="2000" dirty="0" err="1"/>
              <a:t>ketat</a:t>
            </a:r>
            <a:r>
              <a:rPr lang="en-GB" sz="2000" dirty="0"/>
              <a:t> </a:t>
            </a:r>
            <a:r>
              <a:rPr lang="en-GB" sz="2000" dirty="0" err="1"/>
              <a:t>sesuai</a:t>
            </a:r>
            <a:r>
              <a:rPr lang="en-GB" sz="2000" dirty="0"/>
              <a:t> </a:t>
            </a:r>
            <a:r>
              <a:rPr lang="en-GB" sz="2000" dirty="0" err="1"/>
              <a:t>perintah</a:t>
            </a:r>
            <a:r>
              <a:rPr lang="en-GB" sz="2000" dirty="0"/>
              <a:t> MK. 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1335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A60EE-BC0B-4E27-96EF-CB6F9E5A8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9039"/>
          </a:xfrm>
        </p:spPr>
        <p:txBody>
          <a:bodyPr/>
          <a:lstStyle/>
          <a:p>
            <a:pPr algn="ctr"/>
            <a:r>
              <a:rPr lang="en-GB" dirty="0"/>
              <a:t>2. </a:t>
            </a:r>
            <a:r>
              <a:rPr lang="en-GB" dirty="0" err="1"/>
              <a:t>Definisi</a:t>
            </a:r>
            <a:r>
              <a:rPr lang="en-GB" dirty="0"/>
              <a:t> Usaha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Pengusahaan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8E2815-BF8E-4C40-917B-8A07FCBD8232}"/>
              </a:ext>
            </a:extLst>
          </p:cNvPr>
          <p:cNvSpPr/>
          <p:nvPr/>
        </p:nvSpPr>
        <p:spPr>
          <a:xfrm>
            <a:off x="974360" y="1622447"/>
            <a:ext cx="102232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Pnejelasan</a:t>
            </a:r>
            <a:r>
              <a:rPr lang="en-GB" dirty="0"/>
              <a:t> </a:t>
            </a:r>
            <a:r>
              <a:rPr lang="en-GB" dirty="0" err="1"/>
              <a:t>Pasal</a:t>
            </a:r>
            <a:r>
              <a:rPr lang="en-GB" dirty="0"/>
              <a:t> 8(1)d: </a:t>
            </a:r>
          </a:p>
          <a:p>
            <a:pPr algn="just"/>
            <a:r>
              <a:rPr lang="en-GB" i="1" dirty="0"/>
              <a:t>Yang </a:t>
            </a:r>
            <a:r>
              <a:rPr lang="en-GB" i="1" dirty="0" err="1"/>
              <a:t>dimaksud</a:t>
            </a:r>
            <a:r>
              <a:rPr lang="en-GB" i="1" dirty="0"/>
              <a:t> </a:t>
            </a:r>
            <a:r>
              <a:rPr lang="en-GB" i="1" dirty="0" err="1"/>
              <a:t>dengan</a:t>
            </a:r>
            <a:r>
              <a:rPr lang="en-GB" i="1" dirty="0"/>
              <a:t> “</a:t>
            </a:r>
            <a:r>
              <a:rPr lang="en-GB" i="1" dirty="0" err="1"/>
              <a:t>kegiatan</a:t>
            </a:r>
            <a:r>
              <a:rPr lang="en-GB" i="1" dirty="0"/>
              <a:t> </a:t>
            </a:r>
            <a:r>
              <a:rPr lang="en-GB" i="1" dirty="0" err="1"/>
              <a:t>usaha</a:t>
            </a:r>
            <a:r>
              <a:rPr lang="en-GB" i="1" dirty="0"/>
              <a:t>” </a:t>
            </a:r>
            <a:r>
              <a:rPr lang="en-GB" i="1" dirty="0" err="1"/>
              <a:t>adalah</a:t>
            </a:r>
            <a:r>
              <a:rPr lang="en-GB" i="1" dirty="0"/>
              <a:t> </a:t>
            </a:r>
            <a:r>
              <a:rPr lang="en-GB" i="1" dirty="0" err="1"/>
              <a:t>kegiatan</a:t>
            </a:r>
            <a:r>
              <a:rPr lang="en-GB" i="1" dirty="0"/>
              <a:t> </a:t>
            </a:r>
            <a:r>
              <a:rPr lang="en-GB" i="1" dirty="0" err="1"/>
              <a:t>pemanfaatan</a:t>
            </a:r>
            <a:r>
              <a:rPr lang="en-GB" i="1" dirty="0"/>
              <a:t> air </a:t>
            </a:r>
            <a:r>
              <a:rPr lang="en-GB" b="1" i="1" dirty="0"/>
              <a:t>yang </a:t>
            </a:r>
            <a:r>
              <a:rPr lang="en-GB" b="1" i="1" dirty="0" err="1"/>
              <a:t>bertujuan</a:t>
            </a:r>
            <a:r>
              <a:rPr lang="en-GB" b="1" i="1" dirty="0"/>
              <a:t> </a:t>
            </a:r>
            <a:r>
              <a:rPr lang="en-GB" b="1" i="1" dirty="0" err="1"/>
              <a:t>untuk</a:t>
            </a:r>
            <a:r>
              <a:rPr lang="en-GB" b="1" i="1" dirty="0"/>
              <a:t> </a:t>
            </a:r>
            <a:r>
              <a:rPr lang="en-GB" b="1" i="1" dirty="0" err="1"/>
              <a:t>memperoleh</a:t>
            </a:r>
            <a:r>
              <a:rPr lang="en-GB" b="1" i="1" dirty="0"/>
              <a:t> </a:t>
            </a:r>
            <a:r>
              <a:rPr lang="en-GB" b="1" i="1" dirty="0" err="1"/>
              <a:t>keuntungan</a:t>
            </a:r>
            <a:r>
              <a:rPr lang="en-GB" b="1" i="1" dirty="0"/>
              <a:t> </a:t>
            </a:r>
            <a:r>
              <a:rPr lang="en-GB" b="1" i="1" dirty="0" err="1"/>
              <a:t>secara</a:t>
            </a:r>
            <a:r>
              <a:rPr lang="en-GB" b="1" i="1" dirty="0"/>
              <a:t> </a:t>
            </a:r>
            <a:r>
              <a:rPr lang="en-GB" b="1" i="1" dirty="0" err="1"/>
              <a:t>materiil</a:t>
            </a:r>
            <a:r>
              <a:rPr lang="en-GB" i="1" dirty="0"/>
              <a:t>, </a:t>
            </a:r>
            <a:r>
              <a:rPr lang="en-GB" i="1" dirty="0" err="1"/>
              <a:t>misalnya</a:t>
            </a:r>
            <a:r>
              <a:rPr lang="en-GB" i="1" dirty="0"/>
              <a:t> </a:t>
            </a:r>
            <a:r>
              <a:rPr lang="en-GB" i="1" dirty="0" err="1"/>
              <a:t>penggunaan</a:t>
            </a:r>
            <a:r>
              <a:rPr lang="en-GB" i="1" dirty="0"/>
              <a:t> air </a:t>
            </a:r>
            <a:r>
              <a:rPr lang="en-GB" i="1" dirty="0" err="1"/>
              <a:t>untuk</a:t>
            </a:r>
            <a:r>
              <a:rPr lang="en-GB" i="1" dirty="0"/>
              <a:t> </a:t>
            </a:r>
            <a:r>
              <a:rPr lang="en-GB" i="1" dirty="0" err="1"/>
              <a:t>memenuhi</a:t>
            </a:r>
            <a:r>
              <a:rPr lang="en-GB" i="1" dirty="0"/>
              <a:t> </a:t>
            </a:r>
            <a:r>
              <a:rPr lang="en-GB" i="1" dirty="0" err="1"/>
              <a:t>kebutuhan</a:t>
            </a:r>
            <a:r>
              <a:rPr lang="en-GB" i="1" dirty="0"/>
              <a:t> </a:t>
            </a:r>
            <a:r>
              <a:rPr lang="en-GB" i="1" dirty="0" err="1"/>
              <a:t>usaha</a:t>
            </a:r>
            <a:r>
              <a:rPr lang="en-GB" i="1" dirty="0"/>
              <a:t>, </a:t>
            </a:r>
            <a:r>
              <a:rPr lang="en-GB" i="1" dirty="0" err="1"/>
              <a:t>penggunaan</a:t>
            </a:r>
            <a:r>
              <a:rPr lang="en-GB" i="1" dirty="0"/>
              <a:t> air </a:t>
            </a:r>
            <a:r>
              <a:rPr lang="en-GB" i="1" dirty="0" err="1"/>
              <a:t>untuk</a:t>
            </a:r>
            <a:r>
              <a:rPr lang="en-GB" i="1" dirty="0"/>
              <a:t> </a:t>
            </a:r>
            <a:r>
              <a:rPr lang="en-GB" i="1" dirty="0" err="1"/>
              <a:t>bahan</a:t>
            </a:r>
            <a:r>
              <a:rPr lang="en-GB" i="1" dirty="0"/>
              <a:t> </a:t>
            </a:r>
            <a:r>
              <a:rPr lang="en-GB" i="1" dirty="0" err="1"/>
              <a:t>baku</a:t>
            </a:r>
            <a:r>
              <a:rPr lang="en-GB" i="1" dirty="0"/>
              <a:t> </a:t>
            </a:r>
            <a:r>
              <a:rPr lang="en-GB" i="1" dirty="0" err="1"/>
              <a:t>produksi</a:t>
            </a:r>
            <a:r>
              <a:rPr lang="en-GB" i="1" dirty="0"/>
              <a:t>, </a:t>
            </a:r>
            <a:r>
              <a:rPr lang="en-GB" i="1" dirty="0" err="1"/>
              <a:t>pemanfaatan</a:t>
            </a:r>
            <a:r>
              <a:rPr lang="en-GB" i="1" dirty="0"/>
              <a:t> </a:t>
            </a:r>
            <a:r>
              <a:rPr lang="en-GB" i="1" dirty="0" err="1"/>
              <a:t>potensinya</a:t>
            </a:r>
            <a:r>
              <a:rPr lang="en-GB" i="1" dirty="0"/>
              <a:t>, media </a:t>
            </a:r>
            <a:r>
              <a:rPr lang="en-GB" i="1" dirty="0" err="1"/>
              <a:t>usaha</a:t>
            </a:r>
            <a:r>
              <a:rPr lang="en-GB" i="1" dirty="0"/>
              <a:t>, </a:t>
            </a:r>
            <a:r>
              <a:rPr lang="en-GB" i="1" dirty="0" err="1"/>
              <a:t>maupun</a:t>
            </a:r>
            <a:r>
              <a:rPr lang="en-GB" i="1" dirty="0"/>
              <a:t> </a:t>
            </a:r>
            <a:r>
              <a:rPr lang="en-GB" i="1" dirty="0" err="1"/>
              <a:t>bahan</a:t>
            </a:r>
            <a:r>
              <a:rPr lang="en-GB" i="1" dirty="0"/>
              <a:t> </a:t>
            </a:r>
            <a:r>
              <a:rPr lang="en-GB" i="1" dirty="0" err="1"/>
              <a:t>pembantu</a:t>
            </a:r>
            <a:r>
              <a:rPr lang="en-GB" i="1" dirty="0"/>
              <a:t> </a:t>
            </a:r>
            <a:r>
              <a:rPr lang="en-GB" i="1" dirty="0" err="1"/>
              <a:t>produksi</a:t>
            </a:r>
            <a:r>
              <a:rPr lang="en-GB" i="1" dirty="0"/>
              <a:t>.</a:t>
            </a:r>
          </a:p>
          <a:p>
            <a:pPr algn="just"/>
            <a:endParaRPr lang="en-GB" i="1" dirty="0"/>
          </a:p>
          <a:p>
            <a:pPr algn="just"/>
            <a:endParaRPr lang="en-GB" i="1" dirty="0"/>
          </a:p>
          <a:p>
            <a:pPr algn="just"/>
            <a:r>
              <a:rPr lang="en-GB" dirty="0" err="1"/>
              <a:t>Pertanyaan</a:t>
            </a:r>
            <a:r>
              <a:rPr lang="en-GB" dirty="0"/>
              <a:t>: </a:t>
            </a:r>
            <a:r>
              <a:rPr lang="en-GB" dirty="0" err="1"/>
              <a:t>Industri</a:t>
            </a:r>
            <a:r>
              <a:rPr lang="en-GB" dirty="0"/>
              <a:t> </a:t>
            </a:r>
            <a:r>
              <a:rPr lang="en-GB" dirty="0" err="1"/>
              <a:t>kecil</a:t>
            </a:r>
            <a:r>
              <a:rPr lang="en-GB" dirty="0"/>
              <a:t> (</a:t>
            </a:r>
            <a:r>
              <a:rPr lang="en-GB" dirty="0" err="1"/>
              <a:t>restoran</a:t>
            </a:r>
            <a:r>
              <a:rPr lang="en-GB" dirty="0"/>
              <a:t>, </a:t>
            </a:r>
            <a:r>
              <a:rPr lang="en-GB" dirty="0" err="1"/>
              <a:t>makanan</a:t>
            </a:r>
            <a:r>
              <a:rPr lang="en-GB" dirty="0"/>
              <a:t>, </a:t>
            </a:r>
            <a:r>
              <a:rPr lang="en-GB" dirty="0" err="1"/>
              <a:t>minuman</a:t>
            </a:r>
            <a:r>
              <a:rPr lang="en-GB" dirty="0"/>
              <a:t>, </a:t>
            </a:r>
            <a:r>
              <a:rPr lang="en-GB" dirty="0" err="1"/>
              <a:t>tukang</a:t>
            </a:r>
            <a:r>
              <a:rPr lang="en-GB" dirty="0"/>
              <a:t> </a:t>
            </a:r>
            <a:r>
              <a:rPr lang="en-GB" dirty="0" err="1"/>
              <a:t>jamu</a:t>
            </a:r>
            <a:r>
              <a:rPr lang="en-GB" dirty="0"/>
              <a:t>, </a:t>
            </a:r>
            <a:r>
              <a:rPr lang="en-GB" dirty="0" err="1"/>
              <a:t>watung</a:t>
            </a:r>
            <a:r>
              <a:rPr lang="en-GB" dirty="0"/>
              <a:t> kopi)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perkebunan</a:t>
            </a:r>
            <a:r>
              <a:rPr lang="en-GB" dirty="0"/>
              <a:t> </a:t>
            </a:r>
            <a:r>
              <a:rPr lang="en-GB" dirty="0" err="1"/>
              <a:t>masuk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mana? </a:t>
            </a:r>
            <a:r>
              <a:rPr lang="en-GB" dirty="0" err="1"/>
              <a:t>Kalau</a:t>
            </a:r>
            <a:r>
              <a:rPr lang="en-GB" dirty="0"/>
              <a:t> </a:t>
            </a:r>
            <a:r>
              <a:rPr lang="en-GB" dirty="0" err="1"/>
              <a:t>industri</a:t>
            </a:r>
            <a:r>
              <a:rPr lang="en-GB" dirty="0"/>
              <a:t> </a:t>
            </a:r>
            <a:r>
              <a:rPr lang="en-GB" dirty="0" err="1"/>
              <a:t>kecil</a:t>
            </a:r>
            <a:r>
              <a:rPr lang="en-GB" dirty="0"/>
              <a:t> </a:t>
            </a:r>
            <a:r>
              <a:rPr lang="en-GB" dirty="0" err="1"/>
              <a:t>dimasukkan</a:t>
            </a:r>
            <a:r>
              <a:rPr lang="en-GB" dirty="0"/>
              <a:t> </a:t>
            </a:r>
            <a:r>
              <a:rPr lang="en-GB" dirty="0" err="1"/>
              <a:t>ke</a:t>
            </a:r>
            <a:r>
              <a:rPr lang="en-GB" dirty="0"/>
              <a:t> </a:t>
            </a:r>
            <a:r>
              <a:rPr lang="en-GB" dirty="0" err="1"/>
              <a:t>usaha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perlu</a:t>
            </a:r>
            <a:r>
              <a:rPr lang="en-GB" dirty="0"/>
              <a:t> </a:t>
            </a:r>
            <a:r>
              <a:rPr lang="en-GB" dirty="0" err="1"/>
              <a:t>izin</a:t>
            </a:r>
            <a:r>
              <a:rPr lang="en-GB" dirty="0"/>
              <a:t> </a:t>
            </a:r>
            <a:r>
              <a:rPr lang="en-GB" dirty="0" err="1"/>
              <a:t>mungkin</a:t>
            </a:r>
            <a:r>
              <a:rPr lang="en-GB" dirty="0"/>
              <a:t> </a:t>
            </a:r>
            <a:r>
              <a:rPr lang="en-GB" dirty="0" err="1"/>
              <a:t>membebani</a:t>
            </a:r>
            <a:r>
              <a:rPr lang="en-GB" dirty="0"/>
              <a:t>. </a:t>
            </a:r>
            <a:r>
              <a:rPr lang="en-GB" dirty="0" err="1"/>
              <a:t>Untuk</a:t>
            </a:r>
            <a:r>
              <a:rPr lang="en-GB" dirty="0"/>
              <a:t> Perkebunan </a:t>
            </a:r>
            <a:r>
              <a:rPr lang="en-GB" dirty="0" err="1"/>
              <a:t>pengambilan</a:t>
            </a:r>
            <a:r>
              <a:rPr lang="en-GB" dirty="0"/>
              <a:t> </a:t>
            </a:r>
            <a:r>
              <a:rPr lang="en-GB" dirty="0" err="1"/>
              <a:t>airnya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kelihatan</a:t>
            </a:r>
            <a:r>
              <a:rPr lang="en-GB" dirty="0"/>
              <a:t> (</a:t>
            </a:r>
            <a:r>
              <a:rPr lang="en-GB" i="1" dirty="0"/>
              <a:t>green water</a:t>
            </a:r>
            <a:r>
              <a:rPr lang="en-GB" dirty="0"/>
              <a:t>), </a:t>
            </a:r>
            <a:r>
              <a:rPr lang="en-GB" dirty="0" err="1"/>
              <a:t>bagai</a:t>
            </a:r>
            <a:r>
              <a:rPr lang="en-GB" dirty="0"/>
              <a:t> mana </a:t>
            </a:r>
            <a:r>
              <a:rPr lang="en-GB" dirty="0" err="1"/>
              <a:t>cara</a:t>
            </a:r>
            <a:r>
              <a:rPr lang="en-GB" dirty="0"/>
              <a:t> </a:t>
            </a:r>
            <a:r>
              <a:rPr lang="en-GB" dirty="0" err="1"/>
              <a:t>mengaturnya</a:t>
            </a:r>
            <a:r>
              <a:rPr lang="en-GB" dirty="0"/>
              <a:t>?</a:t>
            </a:r>
          </a:p>
          <a:p>
            <a:pPr algn="just"/>
            <a:endParaRPr lang="en-GB" dirty="0"/>
          </a:p>
          <a:p>
            <a:pPr algn="just"/>
            <a:r>
              <a:rPr lang="en-GB" b="1" dirty="0" err="1"/>
              <a:t>Rekomendasi</a:t>
            </a:r>
            <a:r>
              <a:rPr lang="en-GB" b="1" dirty="0"/>
              <a:t>: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 err="1"/>
              <a:t>Industri</a:t>
            </a:r>
            <a:r>
              <a:rPr lang="en-GB" dirty="0"/>
              <a:t> </a:t>
            </a:r>
            <a:r>
              <a:rPr lang="en-GB" dirty="0" err="1"/>
              <a:t>kecil</a:t>
            </a:r>
            <a:r>
              <a:rPr lang="en-GB" dirty="0"/>
              <a:t> </a:t>
            </a:r>
            <a:r>
              <a:rPr lang="en-GB" dirty="0" err="1"/>
              <a:t>digolongkan</a:t>
            </a:r>
            <a:r>
              <a:rPr lang="en-GB" dirty="0"/>
              <a:t> </a:t>
            </a:r>
            <a:r>
              <a:rPr lang="en-GB" dirty="0" err="1"/>
              <a:t>lagi</a:t>
            </a:r>
            <a:r>
              <a:rPr lang="en-GB" dirty="0"/>
              <a:t> </a:t>
            </a:r>
            <a:r>
              <a:rPr lang="en-GB" dirty="0" err="1"/>
              <a:t>sesuai</a:t>
            </a:r>
            <a:r>
              <a:rPr lang="en-GB" dirty="0"/>
              <a:t> volume </a:t>
            </a:r>
            <a:r>
              <a:rPr lang="en-GB" dirty="0" err="1"/>
              <a:t>pengambilan</a:t>
            </a:r>
            <a:r>
              <a:rPr lang="en-GB" dirty="0"/>
              <a:t>, volume </a:t>
            </a:r>
            <a:r>
              <a:rPr lang="en-GB" dirty="0" err="1"/>
              <a:t>kecil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perlu</a:t>
            </a:r>
            <a:r>
              <a:rPr lang="en-GB" dirty="0"/>
              <a:t> </a:t>
            </a:r>
            <a:r>
              <a:rPr lang="en-GB" dirty="0" err="1"/>
              <a:t>izin</a:t>
            </a:r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dirty="0"/>
              <a:t>Perkebunan </a:t>
            </a:r>
            <a:r>
              <a:rPr lang="en-GB" dirty="0" err="1"/>
              <a:t>apa</a:t>
            </a:r>
            <a:r>
              <a:rPr lang="en-GB" dirty="0"/>
              <a:t> </a:t>
            </a:r>
            <a:r>
              <a:rPr lang="en-GB" dirty="0" err="1"/>
              <a:t>perlu</a:t>
            </a:r>
            <a:r>
              <a:rPr lang="en-GB" dirty="0"/>
              <a:t> </a:t>
            </a:r>
            <a:r>
              <a:rPr lang="en-GB" dirty="0" err="1"/>
              <a:t>izin</a:t>
            </a:r>
            <a:r>
              <a:rPr lang="en-GB" dirty="0"/>
              <a:t> </a:t>
            </a:r>
            <a:r>
              <a:rPr lang="en-GB" dirty="0" err="1"/>
              <a:t>khusus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“green water”,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cukup</a:t>
            </a:r>
            <a:r>
              <a:rPr lang="en-GB" dirty="0"/>
              <a:t> integrase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Izin</a:t>
            </a:r>
            <a:r>
              <a:rPr lang="en-GB" dirty="0"/>
              <a:t> Usaha Perkebunan?</a:t>
            </a:r>
          </a:p>
        </p:txBody>
      </p:sp>
    </p:spTree>
    <p:extLst>
      <p:ext uri="{BB962C8B-B14F-4D97-AF65-F5344CB8AC3E}">
        <p14:creationId xmlns:p14="http://schemas.microsoft.com/office/powerpoint/2010/main" val="953266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3B25-312B-4A53-8E97-224A9AF9A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029"/>
          </a:xfrm>
        </p:spPr>
        <p:txBody>
          <a:bodyPr/>
          <a:lstStyle/>
          <a:p>
            <a:pPr algn="ctr"/>
            <a:r>
              <a:rPr lang="en-GB" dirty="0"/>
              <a:t>3. AMDK </a:t>
            </a:r>
            <a:r>
              <a:rPr lang="en-GB" dirty="0" err="1"/>
              <a:t>Bukan</a:t>
            </a:r>
            <a:r>
              <a:rPr lang="en-GB" dirty="0"/>
              <a:t> SPAM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0502A57-07F7-4649-AC8E-4AAE23BB0E38}"/>
              </a:ext>
            </a:extLst>
          </p:cNvPr>
          <p:cNvSpPr/>
          <p:nvPr/>
        </p:nvSpPr>
        <p:spPr>
          <a:xfrm>
            <a:off x="1019331" y="2145530"/>
            <a:ext cx="10515600" cy="12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Penjelasan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58(1) </a:t>
            </a:r>
            <a:r>
              <a:rPr lang="en-GB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berbunyi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GB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Produk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berupa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minum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meliputi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lain air </a:t>
            </a:r>
            <a:r>
              <a:rPr lang="en-GB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minum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GB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diselenggarakan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system </a:t>
            </a:r>
            <a:r>
              <a:rPr lang="en-GB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penyediaan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minum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air </a:t>
            </a:r>
            <a:r>
              <a:rPr lang="en-GB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minum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kemasan</a:t>
            </a:r>
            <a:r>
              <a:rPr lang="en-GB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48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2066A-9E5B-4838-93DD-48F42D51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941"/>
          </a:xfrm>
        </p:spPr>
        <p:txBody>
          <a:bodyPr/>
          <a:lstStyle/>
          <a:p>
            <a:pPr algn="ctr"/>
            <a:r>
              <a:rPr lang="en-GB" dirty="0"/>
              <a:t>3. AMDK </a:t>
            </a:r>
            <a:r>
              <a:rPr lang="en-GB" dirty="0" err="1"/>
              <a:t>Bukan</a:t>
            </a:r>
            <a:r>
              <a:rPr lang="en-GB" dirty="0"/>
              <a:t> SPAM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57ACA-244E-47FB-A639-B6C90ECA4C06}"/>
              </a:ext>
            </a:extLst>
          </p:cNvPr>
          <p:cNvSpPr txBox="1"/>
          <p:nvPr/>
        </p:nvSpPr>
        <p:spPr>
          <a:xfrm>
            <a:off x="667349" y="1319073"/>
            <a:ext cx="1112991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err="1"/>
              <a:t>Argumen</a:t>
            </a:r>
            <a:r>
              <a:rPr lang="en-GB" sz="2400" b="1" dirty="0"/>
              <a:t> 1. </a:t>
            </a:r>
            <a:r>
              <a:rPr lang="en-GB" sz="2400" b="1" dirty="0" err="1"/>
              <a:t>Hak</a:t>
            </a:r>
            <a:r>
              <a:rPr lang="en-GB" sz="2400" b="1" dirty="0"/>
              <a:t> </a:t>
            </a:r>
            <a:r>
              <a:rPr lang="en-GB" sz="2400" b="1" dirty="0" err="1"/>
              <a:t>Asasi</a:t>
            </a:r>
            <a:r>
              <a:rPr lang="en-GB" sz="2400" b="1" dirty="0"/>
              <a:t> </a:t>
            </a:r>
            <a:r>
              <a:rPr lang="en-GB" sz="2400" b="1" dirty="0" err="1"/>
              <a:t>Manusia</a:t>
            </a:r>
            <a:r>
              <a:rPr lang="en-GB" sz="2400" b="1" dirty="0"/>
              <a:t> </a:t>
            </a:r>
            <a:r>
              <a:rPr lang="en-GB" sz="2400" b="1" dirty="0" err="1"/>
              <a:t>Untuk</a:t>
            </a:r>
            <a:r>
              <a:rPr lang="en-GB" sz="2400" b="1" dirty="0"/>
              <a:t> Air (General Comment 15)</a:t>
            </a:r>
          </a:p>
          <a:p>
            <a:pPr algn="just"/>
            <a:endParaRPr lang="en-GB" sz="2400" dirty="0"/>
          </a:p>
          <a:p>
            <a:pPr marL="342900" indent="-342900" algn="just">
              <a:buAutoNum type="alphaLcParenBoth"/>
            </a:pPr>
            <a:r>
              <a:rPr lang="en-GB" sz="2400" dirty="0" err="1"/>
              <a:t>ketersediaan</a:t>
            </a:r>
            <a:r>
              <a:rPr lang="en-GB" sz="2400" dirty="0"/>
              <a:t> </a:t>
            </a:r>
            <a:r>
              <a:rPr lang="en-GB" sz="2400" dirty="0" err="1"/>
              <a:t>untuk</a:t>
            </a:r>
            <a:r>
              <a:rPr lang="en-GB" sz="2400" dirty="0"/>
              <a:t> </a:t>
            </a:r>
            <a:r>
              <a:rPr lang="en-GB" sz="2400" dirty="0" err="1"/>
              <a:t>makan</a:t>
            </a:r>
            <a:r>
              <a:rPr lang="en-GB" sz="2400" dirty="0"/>
              <a:t>, </a:t>
            </a:r>
            <a:r>
              <a:rPr lang="en-GB" sz="2400" dirty="0" err="1"/>
              <a:t>cuci</a:t>
            </a:r>
            <a:r>
              <a:rPr lang="en-GB" sz="2400" dirty="0"/>
              <a:t>, </a:t>
            </a:r>
            <a:r>
              <a:rPr lang="en-GB" sz="2400" dirty="0" err="1"/>
              <a:t>kakus</a:t>
            </a:r>
            <a:r>
              <a:rPr lang="en-GB" sz="2400" dirty="0"/>
              <a:t>, hygiene, </a:t>
            </a:r>
            <a:r>
              <a:rPr lang="en-GB" sz="2400" dirty="0" err="1"/>
              <a:t>kuantitas</a:t>
            </a:r>
            <a:r>
              <a:rPr lang="en-GB" sz="2400" dirty="0"/>
              <a:t> WHO 50 </a:t>
            </a:r>
            <a:r>
              <a:rPr lang="en-GB" sz="2400" dirty="0" err="1"/>
              <a:t>liter</a:t>
            </a:r>
            <a:r>
              <a:rPr lang="en-GB" sz="2400" dirty="0"/>
              <a:t> </a:t>
            </a:r>
          </a:p>
          <a:p>
            <a:pPr marL="342900" indent="-342900" algn="just">
              <a:buAutoNum type="alphaLcParenBoth"/>
            </a:pPr>
            <a:r>
              <a:rPr lang="en-GB" sz="2400" dirty="0" err="1"/>
              <a:t>kualitas</a:t>
            </a:r>
            <a:r>
              <a:rPr lang="en-GB" sz="2400" dirty="0"/>
              <a:t> – </a:t>
            </a:r>
            <a:r>
              <a:rPr lang="en-GB" sz="2400" dirty="0" err="1"/>
              <a:t>bebas</a:t>
            </a:r>
            <a:r>
              <a:rPr lang="en-GB" sz="2400" dirty="0"/>
              <a:t> </a:t>
            </a:r>
            <a:r>
              <a:rPr lang="en-GB" sz="2400" dirty="0" err="1"/>
              <a:t>bahan-bahan</a:t>
            </a:r>
            <a:r>
              <a:rPr lang="en-GB" sz="2400" dirty="0"/>
              <a:t> </a:t>
            </a:r>
            <a:r>
              <a:rPr lang="en-GB" sz="2400" dirty="0" err="1"/>
              <a:t>berbahaya</a:t>
            </a:r>
            <a:r>
              <a:rPr lang="en-GB" sz="2400" dirty="0"/>
              <a:t>, </a:t>
            </a:r>
            <a:r>
              <a:rPr lang="en-GB" sz="2400" dirty="0" err="1"/>
              <a:t>bentuk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en-GB" sz="2400" dirty="0"/>
              <a:t> </a:t>
            </a:r>
            <a:r>
              <a:rPr lang="en-GB" sz="2400" dirty="0" err="1"/>
              <a:t>warnanya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diterima</a:t>
            </a:r>
            <a:r>
              <a:rPr lang="en-GB" sz="2400" dirty="0"/>
              <a:t>;  </a:t>
            </a:r>
          </a:p>
          <a:p>
            <a:pPr marL="342900" indent="-342900" algn="just">
              <a:buAutoNum type="alphaLcParenBoth"/>
            </a:pPr>
            <a:r>
              <a:rPr lang="en-GB" sz="2400" dirty="0" err="1"/>
              <a:t>akses</a:t>
            </a:r>
            <a:r>
              <a:rPr lang="en-GB" sz="2400" dirty="0"/>
              <a:t> – </a:t>
            </a:r>
            <a:r>
              <a:rPr lang="en-GB" sz="2400" dirty="0" err="1"/>
              <a:t>secara</a:t>
            </a:r>
            <a:r>
              <a:rPr lang="en-GB" sz="2400" dirty="0"/>
              <a:t> </a:t>
            </a:r>
            <a:r>
              <a:rPr lang="en-GB" sz="2400" dirty="0" err="1"/>
              <a:t>fisik</a:t>
            </a:r>
            <a:r>
              <a:rPr lang="en-GB" sz="2400" dirty="0"/>
              <a:t> </a:t>
            </a:r>
            <a:r>
              <a:rPr lang="en-GB" sz="2400" dirty="0" err="1"/>
              <a:t>dekat</a:t>
            </a:r>
            <a:r>
              <a:rPr lang="en-GB" sz="2400" dirty="0"/>
              <a:t> </a:t>
            </a:r>
            <a:r>
              <a:rPr lang="en-GB" sz="2400" dirty="0" err="1"/>
              <a:t>dari</a:t>
            </a:r>
            <a:r>
              <a:rPr lang="en-GB" sz="2400" dirty="0"/>
              <a:t> rumah, </a:t>
            </a:r>
            <a:r>
              <a:rPr lang="en-GB" sz="2400" dirty="0" err="1"/>
              <a:t>harga</a:t>
            </a:r>
            <a:r>
              <a:rPr lang="en-GB" sz="2400" dirty="0"/>
              <a:t> </a:t>
            </a:r>
            <a:r>
              <a:rPr lang="en-GB" sz="2400" dirty="0" err="1"/>
              <a:t>tidak</a:t>
            </a:r>
            <a:r>
              <a:rPr lang="en-GB" sz="2400" dirty="0"/>
              <a:t> mahal,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ada</a:t>
            </a:r>
            <a:r>
              <a:rPr lang="en-GB" sz="2400" dirty="0"/>
              <a:t> </a:t>
            </a:r>
            <a:r>
              <a:rPr lang="en-GB" sz="2400" dirty="0" err="1"/>
              <a:t>diskriminasi</a:t>
            </a:r>
            <a:r>
              <a:rPr lang="en-GB" sz="2400" dirty="0"/>
              <a:t>  </a:t>
            </a:r>
          </a:p>
          <a:p>
            <a:pPr marL="342900" indent="-342900" algn="just">
              <a:buAutoNum type="alphaLcParenBoth"/>
            </a:pPr>
            <a:endParaRPr lang="en-GB" sz="2400" dirty="0"/>
          </a:p>
          <a:p>
            <a:pPr algn="just"/>
            <a:r>
              <a:rPr lang="en-GB" sz="2400" dirty="0"/>
              <a:t>Kesimpulan: </a:t>
            </a:r>
            <a:r>
              <a:rPr lang="en-GB" sz="2400" dirty="0" err="1"/>
              <a:t>tidak</a:t>
            </a:r>
            <a:r>
              <a:rPr lang="en-GB" sz="2400" dirty="0"/>
              <a:t> </a:t>
            </a:r>
            <a:r>
              <a:rPr lang="en-GB" sz="2400" dirty="0" err="1"/>
              <a:t>mungkin</a:t>
            </a:r>
            <a:r>
              <a:rPr lang="en-GB" sz="2400" dirty="0"/>
              <a:t> </a:t>
            </a:r>
            <a:r>
              <a:rPr lang="en-GB" sz="2400" dirty="0" err="1"/>
              <a:t>dapat</a:t>
            </a:r>
            <a:r>
              <a:rPr lang="en-GB" sz="2400" dirty="0"/>
              <a:t> </a:t>
            </a:r>
            <a:r>
              <a:rPr lang="en-GB" sz="2400" dirty="0" err="1"/>
              <a:t>dicapai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air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dirty="0" err="1"/>
              <a:t>kemasan</a:t>
            </a:r>
            <a:r>
              <a:rPr lang="en-GB" sz="2400" dirty="0"/>
              <a:t>, </a:t>
            </a:r>
            <a:r>
              <a:rPr lang="en-GB" sz="2400" dirty="0" err="1"/>
              <a:t>harus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en-GB" sz="2400" dirty="0" err="1"/>
              <a:t>perpipaan</a:t>
            </a:r>
            <a:r>
              <a:rPr lang="en-GB" sz="2400" dirty="0"/>
              <a:t> </a:t>
            </a:r>
            <a:r>
              <a:rPr lang="en-GB" sz="2400" dirty="0" err="1"/>
              <a:t>atau</a:t>
            </a:r>
            <a:r>
              <a:rPr lang="en-GB" sz="2400" dirty="0"/>
              <a:t> air </a:t>
            </a:r>
            <a:r>
              <a:rPr lang="en-GB" sz="2400" dirty="0" err="1"/>
              <a:t>tanah</a:t>
            </a:r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en-GB" sz="2400" dirty="0" err="1"/>
              <a:t>Akibat</a:t>
            </a:r>
            <a:r>
              <a:rPr lang="en-GB" sz="2400" dirty="0"/>
              <a:t> </a:t>
            </a:r>
            <a:r>
              <a:rPr lang="en-GB" sz="2400" dirty="0" err="1"/>
              <a:t>hukum</a:t>
            </a:r>
            <a:r>
              <a:rPr lang="en-GB" sz="2400" dirty="0"/>
              <a:t> </a:t>
            </a:r>
            <a:r>
              <a:rPr lang="en-GB" sz="2400" dirty="0" err="1"/>
              <a:t>apabila</a:t>
            </a:r>
            <a:r>
              <a:rPr lang="en-GB" sz="2400" dirty="0"/>
              <a:t> </a:t>
            </a:r>
            <a:r>
              <a:rPr lang="en-GB" sz="2400" dirty="0" err="1"/>
              <a:t>pasal</a:t>
            </a:r>
            <a:r>
              <a:rPr lang="en-GB" sz="2400" dirty="0"/>
              <a:t> 58(1) </a:t>
            </a:r>
            <a:r>
              <a:rPr lang="en-GB" sz="2400" dirty="0" err="1"/>
              <a:t>dilaksanakan</a:t>
            </a:r>
            <a:r>
              <a:rPr lang="en-GB" sz="2400" dirty="0"/>
              <a:t>: </a:t>
            </a:r>
            <a:r>
              <a:rPr lang="en-GB" sz="2400" i="1" dirty="0"/>
              <a:t>retrogressive measure </a:t>
            </a:r>
            <a:r>
              <a:rPr lang="en-GB" sz="2400" dirty="0"/>
              <a:t>(</a:t>
            </a:r>
            <a:r>
              <a:rPr lang="en-GB" sz="2400" dirty="0" err="1"/>
              <a:t>mengurangi</a:t>
            </a:r>
            <a:r>
              <a:rPr lang="en-GB" sz="2400" dirty="0"/>
              <a:t> </a:t>
            </a:r>
            <a:r>
              <a:rPr lang="en-GB" sz="2400" dirty="0" err="1"/>
              <a:t>standar</a:t>
            </a:r>
            <a:r>
              <a:rPr lang="en-GB" sz="2400" dirty="0"/>
              <a:t> HAM), </a:t>
            </a:r>
            <a:r>
              <a:rPr lang="en-GB" sz="2400" dirty="0" err="1"/>
              <a:t>bisa</a:t>
            </a:r>
            <a:r>
              <a:rPr lang="en-GB" sz="2400" dirty="0"/>
              <a:t> </a:t>
            </a:r>
            <a:r>
              <a:rPr lang="en-GB" sz="2400" dirty="0" err="1"/>
              <a:t>dilaporkan</a:t>
            </a:r>
            <a:r>
              <a:rPr lang="en-GB" sz="2400" dirty="0"/>
              <a:t> </a:t>
            </a:r>
            <a:r>
              <a:rPr lang="en-GB" sz="2400" dirty="0" err="1"/>
              <a:t>dalam</a:t>
            </a:r>
            <a:r>
              <a:rPr lang="en-GB" sz="2400" dirty="0"/>
              <a:t> </a:t>
            </a:r>
            <a:r>
              <a:rPr lang="en-GB" sz="2400" i="1" dirty="0"/>
              <a:t>Special Procedures </a:t>
            </a:r>
            <a:r>
              <a:rPr lang="en-GB" sz="2400" dirty="0"/>
              <a:t>Dewan HAM PBB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5576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D70EB5-887C-4F4C-8B2A-C49885E7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4009"/>
          </a:xfrm>
        </p:spPr>
        <p:txBody>
          <a:bodyPr/>
          <a:lstStyle/>
          <a:p>
            <a:pPr algn="ctr"/>
            <a:r>
              <a:rPr lang="en-GB" dirty="0"/>
              <a:t>3. AMDK </a:t>
            </a:r>
            <a:r>
              <a:rPr lang="en-GB" dirty="0" err="1"/>
              <a:t>Bukan</a:t>
            </a:r>
            <a:r>
              <a:rPr lang="en-GB" dirty="0"/>
              <a:t> SPAM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C66DA36-CAA8-42E9-BA4E-3465CAF45BF0}"/>
              </a:ext>
            </a:extLst>
          </p:cNvPr>
          <p:cNvSpPr/>
          <p:nvPr/>
        </p:nvSpPr>
        <p:spPr>
          <a:xfrm>
            <a:off x="1204211" y="1319134"/>
            <a:ext cx="102932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err="1"/>
              <a:t>Argumen</a:t>
            </a:r>
            <a:r>
              <a:rPr lang="en-GB" b="1" dirty="0"/>
              <a:t> 2: </a:t>
            </a:r>
            <a:r>
              <a:rPr lang="en-GB" b="1" dirty="0" err="1"/>
              <a:t>Justifikasi</a:t>
            </a:r>
            <a:r>
              <a:rPr lang="en-GB" b="1" dirty="0"/>
              <a:t> </a:t>
            </a:r>
            <a:r>
              <a:rPr lang="en-GB" b="1" dirty="0" err="1"/>
              <a:t>Pengaturan</a:t>
            </a:r>
            <a:r>
              <a:rPr lang="en-GB" b="1" dirty="0"/>
              <a:t> SPAM </a:t>
            </a:r>
            <a:r>
              <a:rPr lang="en-GB" b="1" dirty="0" err="1"/>
              <a:t>berbeda</a:t>
            </a:r>
            <a:r>
              <a:rPr lang="en-GB" b="1" dirty="0"/>
              <a:t> </a:t>
            </a:r>
            <a:r>
              <a:rPr lang="en-GB" b="1" dirty="0" err="1"/>
              <a:t>dengan</a:t>
            </a:r>
            <a:r>
              <a:rPr lang="en-GB" b="1" dirty="0"/>
              <a:t> AMDK</a:t>
            </a:r>
          </a:p>
          <a:p>
            <a:endParaRPr lang="en-GB" b="1" dirty="0"/>
          </a:p>
          <a:p>
            <a:pPr algn="just"/>
            <a:r>
              <a:rPr lang="en-GB" dirty="0" err="1"/>
              <a:t>Pengaturan</a:t>
            </a:r>
            <a:r>
              <a:rPr lang="en-GB" dirty="0"/>
              <a:t> SPAM = </a:t>
            </a:r>
            <a:r>
              <a:rPr lang="en-GB" dirty="0" err="1"/>
              <a:t>Regulasi</a:t>
            </a:r>
            <a:r>
              <a:rPr lang="en-GB" dirty="0"/>
              <a:t> Natural </a:t>
            </a:r>
            <a:r>
              <a:rPr lang="en-GB" dirty="0" err="1"/>
              <a:t>Monopoli</a:t>
            </a:r>
            <a:r>
              <a:rPr lang="en-GB" dirty="0"/>
              <a:t> (</a:t>
            </a:r>
            <a:r>
              <a:rPr lang="en-GB" dirty="0" err="1"/>
              <a:t>Penjual</a:t>
            </a:r>
            <a:r>
              <a:rPr lang="en-GB" dirty="0"/>
              <a:t> </a:t>
            </a:r>
            <a:r>
              <a:rPr lang="en-GB" dirty="0" err="1"/>
              <a:t>hanya</a:t>
            </a:r>
            <a:r>
              <a:rPr lang="en-GB" dirty="0"/>
              <a:t> </a:t>
            </a:r>
            <a:r>
              <a:rPr lang="en-GB" dirty="0" err="1"/>
              <a:t>satu</a:t>
            </a:r>
            <a:r>
              <a:rPr lang="en-GB" dirty="0"/>
              <a:t>, </a:t>
            </a:r>
            <a:r>
              <a:rPr lang="en-GB" dirty="0" err="1"/>
              <a:t>Pembeli</a:t>
            </a:r>
            <a:r>
              <a:rPr lang="en-GB" dirty="0"/>
              <a:t> Satu Kota). Oleh </a:t>
            </a:r>
            <a:r>
              <a:rPr lang="en-GB" dirty="0" err="1"/>
              <a:t>karena</a:t>
            </a:r>
            <a:r>
              <a:rPr lang="en-GB" dirty="0"/>
              <a:t> </a:t>
            </a:r>
            <a:r>
              <a:rPr lang="en-GB" dirty="0" err="1"/>
              <a:t>itu</a:t>
            </a:r>
            <a:r>
              <a:rPr lang="en-GB" dirty="0"/>
              <a:t> </a:t>
            </a:r>
            <a:r>
              <a:rPr lang="en-GB" dirty="0" err="1"/>
              <a:t>ada</a:t>
            </a:r>
            <a:r>
              <a:rPr lang="en-GB" dirty="0"/>
              <a:t> </a:t>
            </a:r>
            <a:r>
              <a:rPr lang="en-GB" dirty="0" err="1"/>
              <a:t>regulasi</a:t>
            </a:r>
            <a:r>
              <a:rPr lang="en-GB" dirty="0"/>
              <a:t> </a:t>
            </a:r>
            <a:r>
              <a:rPr lang="en-GB" dirty="0" err="1"/>
              <a:t>standar</a:t>
            </a:r>
            <a:r>
              <a:rPr lang="en-GB" dirty="0"/>
              <a:t> </a:t>
            </a:r>
            <a:r>
              <a:rPr lang="en-GB" dirty="0" err="1"/>
              <a:t>pelayanan</a:t>
            </a:r>
            <a:r>
              <a:rPr lang="en-GB" dirty="0"/>
              <a:t>, </a:t>
            </a:r>
            <a:r>
              <a:rPr lang="en-GB" dirty="0" err="1"/>
              <a:t>standar</a:t>
            </a:r>
            <a:r>
              <a:rPr lang="en-GB" dirty="0"/>
              <a:t> </a:t>
            </a:r>
            <a:r>
              <a:rPr lang="en-GB" dirty="0" err="1"/>
              <a:t>keluhan</a:t>
            </a:r>
            <a:r>
              <a:rPr lang="en-GB" dirty="0"/>
              <a:t>, </a:t>
            </a:r>
            <a:r>
              <a:rPr lang="en-GB" dirty="0" err="1"/>
              <a:t>standar</a:t>
            </a:r>
            <a:r>
              <a:rPr lang="en-GB" dirty="0"/>
              <a:t> </a:t>
            </a:r>
            <a:r>
              <a:rPr lang="en-GB" dirty="0" err="1"/>
              <a:t>perbaikan</a:t>
            </a:r>
            <a:r>
              <a:rPr lang="en-GB" dirty="0"/>
              <a:t>, </a:t>
            </a:r>
            <a:r>
              <a:rPr lang="en-GB" dirty="0" err="1"/>
              <a:t>tingkat</a:t>
            </a:r>
            <a:r>
              <a:rPr lang="en-GB" dirty="0"/>
              <a:t> </a:t>
            </a:r>
            <a:r>
              <a:rPr lang="en-GB" dirty="0" err="1"/>
              <a:t>kebocoran</a:t>
            </a:r>
            <a:r>
              <a:rPr lang="en-GB" dirty="0"/>
              <a:t>, </a:t>
            </a:r>
            <a:r>
              <a:rPr lang="en-GB" dirty="0" err="1"/>
              <a:t>kompensasi</a:t>
            </a:r>
            <a:r>
              <a:rPr lang="en-GB" dirty="0"/>
              <a:t> </a:t>
            </a:r>
            <a:r>
              <a:rPr lang="en-GB" dirty="0" err="1"/>
              <a:t>pelanggan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sebagainya</a:t>
            </a:r>
            <a:r>
              <a:rPr lang="en-GB" dirty="0"/>
              <a:t>. Perusahaan Air </a:t>
            </a:r>
            <a:r>
              <a:rPr lang="en-GB" dirty="0" err="1"/>
              <a:t>Minum</a:t>
            </a:r>
            <a:r>
              <a:rPr lang="en-GB" dirty="0"/>
              <a:t> </a:t>
            </a:r>
            <a:r>
              <a:rPr lang="en-GB" dirty="0" err="1"/>
              <a:t>bisa</a:t>
            </a:r>
            <a:r>
              <a:rPr lang="en-GB" dirty="0"/>
              <a:t> </a:t>
            </a:r>
            <a:r>
              <a:rPr lang="en-GB" dirty="0" err="1"/>
              <a:t>memutus</a:t>
            </a:r>
            <a:r>
              <a:rPr lang="en-GB" dirty="0"/>
              <a:t> </a:t>
            </a:r>
            <a:r>
              <a:rPr lang="en-GB" dirty="0" err="1"/>
              <a:t>akses</a:t>
            </a:r>
            <a:r>
              <a:rPr lang="en-GB" dirty="0"/>
              <a:t> </a:t>
            </a:r>
            <a:r>
              <a:rPr lang="en-GB" dirty="0" err="1"/>
              <a:t>pelanggan</a:t>
            </a:r>
            <a:r>
              <a:rPr lang="en-GB" dirty="0"/>
              <a:t>.</a:t>
            </a:r>
          </a:p>
          <a:p>
            <a:pPr algn="just"/>
            <a:endParaRPr lang="en-GB" dirty="0"/>
          </a:p>
          <a:p>
            <a:pPr algn="just"/>
            <a:r>
              <a:rPr lang="en-GB" dirty="0" err="1"/>
              <a:t>Pengaturan</a:t>
            </a:r>
            <a:r>
              <a:rPr lang="en-GB" dirty="0"/>
              <a:t> AMDK= </a:t>
            </a:r>
            <a:r>
              <a:rPr lang="en-GB" dirty="0" err="1"/>
              <a:t>Sama</a:t>
            </a:r>
            <a:r>
              <a:rPr lang="en-GB" dirty="0"/>
              <a:t> </a:t>
            </a:r>
            <a:r>
              <a:rPr lang="en-GB" dirty="0" err="1"/>
              <a:t>dengan</a:t>
            </a:r>
            <a:r>
              <a:rPr lang="en-GB" dirty="0"/>
              <a:t> </a:t>
            </a:r>
            <a:r>
              <a:rPr lang="en-GB" dirty="0" err="1"/>
              <a:t>pengaturan</a:t>
            </a:r>
            <a:r>
              <a:rPr lang="en-GB" dirty="0"/>
              <a:t> </a:t>
            </a:r>
            <a:r>
              <a:rPr lang="en-GB" dirty="0" err="1"/>
              <a:t>pengguna</a:t>
            </a:r>
            <a:r>
              <a:rPr lang="en-GB" dirty="0"/>
              <a:t> air </a:t>
            </a:r>
            <a:r>
              <a:rPr lang="en-GB" dirty="0" err="1"/>
              <a:t>lainnya</a:t>
            </a:r>
            <a:r>
              <a:rPr lang="en-GB" dirty="0"/>
              <a:t>, </a:t>
            </a:r>
            <a:r>
              <a:rPr lang="en-GB" dirty="0" err="1"/>
              <a:t>fokusnya</a:t>
            </a:r>
            <a:r>
              <a:rPr lang="en-GB" dirty="0"/>
              <a:t> </a:t>
            </a:r>
            <a:r>
              <a:rPr lang="en-GB" dirty="0" err="1"/>
              <a:t>kepada</a:t>
            </a:r>
            <a:r>
              <a:rPr lang="en-GB" dirty="0"/>
              <a:t> </a:t>
            </a:r>
            <a:r>
              <a:rPr lang="en-GB" i="1" dirty="0"/>
              <a:t>input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i="1" dirty="0"/>
              <a:t>output</a:t>
            </a:r>
            <a:r>
              <a:rPr lang="en-GB" dirty="0"/>
              <a:t>, </a:t>
            </a:r>
            <a:r>
              <a:rPr lang="en-GB" dirty="0" err="1"/>
              <a:t>berapa</a:t>
            </a:r>
            <a:r>
              <a:rPr lang="en-GB" dirty="0"/>
              <a:t> </a:t>
            </a:r>
            <a:r>
              <a:rPr lang="en-GB" dirty="0" err="1"/>
              <a:t>jumlah</a:t>
            </a:r>
            <a:r>
              <a:rPr lang="en-GB" dirty="0"/>
              <a:t> yang </a:t>
            </a:r>
            <a:r>
              <a:rPr lang="en-GB" dirty="0" err="1"/>
              <a:t>boleh</a:t>
            </a:r>
            <a:r>
              <a:rPr lang="en-GB" dirty="0"/>
              <a:t> </a:t>
            </a:r>
            <a:r>
              <a:rPr lang="en-GB" dirty="0" err="1"/>
              <a:t>diambil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berapa</a:t>
            </a:r>
            <a:r>
              <a:rPr lang="en-GB" dirty="0"/>
              <a:t> </a:t>
            </a:r>
            <a:r>
              <a:rPr lang="en-GB" dirty="0" err="1"/>
              <a:t>standar</a:t>
            </a:r>
            <a:r>
              <a:rPr lang="en-GB" dirty="0"/>
              <a:t> </a:t>
            </a:r>
            <a:r>
              <a:rPr lang="en-GB" dirty="0" err="1"/>
              <a:t>baku</a:t>
            </a:r>
            <a:r>
              <a:rPr lang="en-GB" dirty="0"/>
              <a:t> </a:t>
            </a:r>
            <a:r>
              <a:rPr lang="en-GB" dirty="0" err="1"/>
              <a:t>limbah</a:t>
            </a:r>
            <a:r>
              <a:rPr lang="en-GB" dirty="0"/>
              <a:t> </a:t>
            </a:r>
            <a:r>
              <a:rPr lang="en-GB" dirty="0" err="1"/>
              <a:t>serta</a:t>
            </a:r>
            <a:r>
              <a:rPr lang="en-GB" dirty="0"/>
              <a:t> </a:t>
            </a:r>
            <a:r>
              <a:rPr lang="en-GB" dirty="0" err="1"/>
              <a:t>untuk</a:t>
            </a:r>
            <a:r>
              <a:rPr lang="en-GB" dirty="0"/>
              <a:t> AMDK, </a:t>
            </a:r>
            <a:r>
              <a:rPr lang="en-GB" dirty="0" err="1"/>
              <a:t>kualitas</a:t>
            </a:r>
            <a:r>
              <a:rPr lang="en-GB" dirty="0"/>
              <a:t> air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kemasannya</a:t>
            </a:r>
            <a:r>
              <a:rPr lang="en-GB" dirty="0"/>
              <a:t> </a:t>
            </a:r>
            <a:r>
              <a:rPr lang="en-GB" dirty="0" err="1"/>
              <a:t>sesuai</a:t>
            </a:r>
            <a:r>
              <a:rPr lang="en-GB" dirty="0"/>
              <a:t> </a:t>
            </a:r>
            <a:r>
              <a:rPr lang="en-GB" dirty="0" err="1"/>
              <a:t>kriteria</a:t>
            </a:r>
            <a:r>
              <a:rPr lang="en-GB" dirty="0"/>
              <a:t> BPOM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. AMDK </a:t>
            </a:r>
            <a:r>
              <a:rPr lang="en-GB" dirty="0" err="1"/>
              <a:t>bukan</a:t>
            </a:r>
            <a:r>
              <a:rPr lang="en-GB" dirty="0"/>
              <a:t> </a:t>
            </a:r>
            <a:r>
              <a:rPr lang="en-GB" dirty="0" err="1"/>
              <a:t>monopoli</a:t>
            </a:r>
            <a:r>
              <a:rPr lang="en-GB" dirty="0"/>
              <a:t> </a:t>
            </a:r>
            <a:r>
              <a:rPr lang="en-GB" dirty="0" err="1"/>
              <a:t>alamiah</a:t>
            </a:r>
            <a:r>
              <a:rPr lang="en-GB" dirty="0"/>
              <a:t>. Satu </a:t>
            </a:r>
            <a:r>
              <a:rPr lang="en-GB" dirty="0" err="1"/>
              <a:t>kota</a:t>
            </a:r>
            <a:r>
              <a:rPr lang="en-GB" dirty="0"/>
              <a:t> </a:t>
            </a:r>
            <a:r>
              <a:rPr lang="en-GB" dirty="0" err="1"/>
              <a:t>banyak</a:t>
            </a:r>
            <a:r>
              <a:rPr lang="en-GB" dirty="0"/>
              <a:t> </a:t>
            </a:r>
            <a:r>
              <a:rPr lang="en-GB" dirty="0" err="1"/>
              <a:t>penjual</a:t>
            </a:r>
            <a:r>
              <a:rPr lang="en-GB" dirty="0"/>
              <a:t>.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ada</a:t>
            </a:r>
            <a:r>
              <a:rPr lang="en-GB" dirty="0"/>
              <a:t> </a:t>
            </a:r>
            <a:r>
              <a:rPr lang="en-GB" dirty="0" err="1"/>
              <a:t>regulais</a:t>
            </a:r>
            <a:r>
              <a:rPr lang="en-GB" dirty="0"/>
              <a:t> </a:t>
            </a:r>
            <a:r>
              <a:rPr lang="en-GB" dirty="0" err="1"/>
              <a:t>standar</a:t>
            </a:r>
            <a:r>
              <a:rPr lang="en-GB" dirty="0"/>
              <a:t> </a:t>
            </a:r>
            <a:r>
              <a:rPr lang="en-GB" dirty="0" err="1"/>
              <a:t>pelayanan</a:t>
            </a:r>
            <a:r>
              <a:rPr lang="en-GB" dirty="0"/>
              <a:t>, </a:t>
            </a:r>
            <a:r>
              <a:rPr lang="en-GB" dirty="0" err="1"/>
              <a:t>standar</a:t>
            </a:r>
            <a:r>
              <a:rPr lang="en-GB" dirty="0"/>
              <a:t> </a:t>
            </a:r>
            <a:r>
              <a:rPr lang="en-GB" dirty="0" err="1"/>
              <a:t>perbaikan</a:t>
            </a:r>
            <a:r>
              <a:rPr lang="en-GB" dirty="0"/>
              <a:t>, </a:t>
            </a:r>
            <a:r>
              <a:rPr lang="en-GB" dirty="0" err="1"/>
              <a:t>kebocoran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</a:t>
            </a:r>
            <a:r>
              <a:rPr lang="en-GB" dirty="0" err="1"/>
              <a:t>sebagainya</a:t>
            </a:r>
            <a:r>
              <a:rPr lang="en-GB" dirty="0"/>
              <a:t>. </a:t>
            </a:r>
            <a:r>
              <a:rPr lang="en-GB" dirty="0" err="1"/>
              <a:t>Tidak</a:t>
            </a:r>
            <a:r>
              <a:rPr lang="en-GB" dirty="0"/>
              <a:t> bias </a:t>
            </a:r>
            <a:r>
              <a:rPr lang="en-GB" dirty="0" err="1"/>
              <a:t>memutus</a:t>
            </a:r>
            <a:r>
              <a:rPr lang="en-GB" dirty="0"/>
              <a:t> </a:t>
            </a:r>
            <a:r>
              <a:rPr lang="en-GB" dirty="0" err="1"/>
              <a:t>akses</a:t>
            </a:r>
            <a:r>
              <a:rPr lang="en-GB" dirty="0"/>
              <a:t>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b="1" dirty="0" err="1"/>
              <a:t>Rekomendasi</a:t>
            </a:r>
            <a:r>
              <a:rPr lang="en-GB" b="1" dirty="0"/>
              <a:t>: </a:t>
            </a:r>
            <a:r>
              <a:rPr lang="en-GB" dirty="0" err="1"/>
              <a:t>Pasal</a:t>
            </a:r>
            <a:r>
              <a:rPr lang="en-GB" dirty="0"/>
              <a:t> 58(1)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menyebutkan</a:t>
            </a:r>
            <a:r>
              <a:rPr lang="en-GB" dirty="0"/>
              <a:t> AMDK</a:t>
            </a:r>
          </a:p>
        </p:txBody>
      </p:sp>
    </p:spTree>
    <p:extLst>
      <p:ext uri="{BB962C8B-B14F-4D97-AF65-F5344CB8AC3E}">
        <p14:creationId xmlns:p14="http://schemas.microsoft.com/office/powerpoint/2010/main" val="1757341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1432</Words>
  <Application>Microsoft Office PowerPoint</Application>
  <PresentationFormat>Widescreen</PresentationFormat>
  <Paragraphs>107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Open Sans</vt:lpstr>
      <vt:lpstr>Times New Roman</vt:lpstr>
      <vt:lpstr>Wingdings</vt:lpstr>
      <vt:lpstr>Office Theme</vt:lpstr>
      <vt:lpstr>Masukan Awal Untuk RUU SDA Berdasarkan Draft Bulan Juli, 2017</vt:lpstr>
      <vt:lpstr>Putusan MK</vt:lpstr>
      <vt:lpstr>PowerPoint Presentation</vt:lpstr>
      <vt:lpstr>1. Hak Atas Air</vt:lpstr>
      <vt:lpstr>1. Hak Atas Air</vt:lpstr>
      <vt:lpstr>2. Definisi Usaha dan Pengusahaan</vt:lpstr>
      <vt:lpstr>3. AMDK Bukan SPAM</vt:lpstr>
      <vt:lpstr>3. AMDK Bukan SPAM</vt:lpstr>
      <vt:lpstr>3. AMDK Bukan SPAM</vt:lpstr>
      <vt:lpstr>4. BUMN/BUMD belum tentu menjamin “dikuasai oleh negara dan dipergunakan sebesar-besarnya demi kemakmuran rakyat”</vt:lpstr>
      <vt:lpstr>5. Alokasi Air: Kebutuhan Untuk Ternak Rakyat Lebih Prioritas Daripada Untuk Orang</vt:lpstr>
      <vt:lpstr>5. Alokasi Air: Kebutuhan Untuk Ternak Rakyat Lebih Prioritas Daripada Untuk Orang</vt:lpstr>
      <vt:lpstr>6. Penyediaan Air Berbasis Masyarakat Terancam</vt:lpstr>
      <vt:lpstr>6. Penyediaan Air Berbasis Masyarakat Terancam</vt:lpstr>
      <vt:lpstr>6. Penyediaan Air Berbasis Masyarakat Terancam</vt:lpstr>
      <vt:lpstr>Short Bio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Mohamad Mova AlAfghani</dc:creator>
  <cp:lastModifiedBy>Mohamad Mova AlAfghani</cp:lastModifiedBy>
  <cp:revision>59</cp:revision>
  <dcterms:created xsi:type="dcterms:W3CDTF">2015-02-11T08:51:49Z</dcterms:created>
  <dcterms:modified xsi:type="dcterms:W3CDTF">2018-02-19T07:53:34Z</dcterms:modified>
</cp:coreProperties>
</file>