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80" r:id="rId4"/>
    <p:sldId id="279" r:id="rId5"/>
    <p:sldId id="271" r:id="rId6"/>
    <p:sldId id="272" r:id="rId7"/>
    <p:sldId id="274" r:id="rId8"/>
    <p:sldId id="273" r:id="rId9"/>
    <p:sldId id="275" r:id="rId10"/>
    <p:sldId id="260" r:id="rId11"/>
    <p:sldId id="256" r:id="rId12"/>
    <p:sldId id="268" r:id="rId13"/>
    <p:sldId id="276" r:id="rId14"/>
    <p:sldId id="277" r:id="rId15"/>
    <p:sldId id="263" r:id="rId16"/>
    <p:sldId id="278" r:id="rId17"/>
    <p:sldId id="259" r:id="rId18"/>
    <p:sldId id="258" r:id="rId19"/>
    <p:sldId id="261" r:id="rId20"/>
    <p:sldId id="262" r:id="rId21"/>
    <p:sldId id="281"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varScale="1">
        <p:scale>
          <a:sx n="68" d="100"/>
          <a:sy n="68" d="100"/>
        </p:scale>
        <p:origin x="7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8ACA8-F04F-4B52-8D58-7E35F816AAC1}" type="datetimeFigureOut">
              <a:rPr lang="id-ID" smtClean="0"/>
              <a:pPr/>
              <a:t>18/07/2016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8F8C66-28B3-4C43-BA6B-55EB6F420B6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8ACA8-F04F-4B52-8D58-7E35F816AAC1}" type="datetimeFigureOut">
              <a:rPr lang="id-ID" smtClean="0"/>
              <a:pPr/>
              <a:t>18/07/2016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F8C66-28B3-4C43-BA6B-55EB6F420B6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prabaharyaka@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17032"/>
          </a:xfrm>
        </p:spPr>
        <p:txBody>
          <a:bodyPr>
            <a:normAutofit fontScale="92500" lnSpcReduction="20000"/>
          </a:bodyPr>
          <a:lstStyle/>
          <a:p>
            <a:pPr lvl="0" algn="r">
              <a:buNone/>
            </a:pPr>
            <a:r>
              <a:rPr lang="en-GB" sz="4000" dirty="0">
                <a:latin typeface="Gill Sans MT" pitchFamily="34" charset="0"/>
              </a:rPr>
              <a:t>	</a:t>
            </a:r>
          </a:p>
          <a:p>
            <a:pPr lvl="0" algn="r">
              <a:buNone/>
            </a:pPr>
            <a:r>
              <a:rPr lang="en-GB" sz="4000" dirty="0">
                <a:latin typeface="Gill Sans MT" pitchFamily="34" charset="0"/>
              </a:rPr>
              <a:t>Sustainability Indicators</a:t>
            </a:r>
          </a:p>
          <a:p>
            <a:pPr lvl="0" algn="r">
              <a:buNone/>
            </a:pPr>
            <a:r>
              <a:rPr lang="en-GB" sz="4000" dirty="0">
                <a:latin typeface="Gill Sans MT" pitchFamily="34" charset="0"/>
              </a:rPr>
              <a:t>for Community-Based Water Supply Organizations in Rural Area</a:t>
            </a:r>
          </a:p>
          <a:p>
            <a:pPr lvl="0" algn="r">
              <a:buNone/>
            </a:pPr>
            <a:endParaRPr lang="en-GB" sz="4000" dirty="0">
              <a:latin typeface="Gill Sans MT" pitchFamily="34" charset="0"/>
            </a:endParaRPr>
          </a:p>
          <a:p>
            <a:pPr lvl="0" algn="r">
              <a:buNone/>
            </a:pPr>
            <a:r>
              <a:rPr lang="en-GB" sz="4000" dirty="0">
                <a:solidFill>
                  <a:schemeClr val="bg1">
                    <a:lumMod val="50000"/>
                  </a:schemeClr>
                </a:solidFill>
                <a:latin typeface="Gill Sans MT" pitchFamily="34" charset="0"/>
              </a:rPr>
              <a:t>Case Study: BPSPAM </a:t>
            </a:r>
            <a:r>
              <a:rPr lang="en-GB" sz="4000" dirty="0" err="1">
                <a:solidFill>
                  <a:schemeClr val="bg1">
                    <a:lumMod val="50000"/>
                  </a:schemeClr>
                </a:solidFill>
                <a:latin typeface="Gill Sans MT" pitchFamily="34" charset="0"/>
              </a:rPr>
              <a:t>Demak</a:t>
            </a:r>
            <a:r>
              <a:rPr lang="en-GB" sz="4000" dirty="0">
                <a:solidFill>
                  <a:schemeClr val="bg1">
                    <a:lumMod val="50000"/>
                  </a:schemeClr>
                </a:solidFill>
                <a:latin typeface="Gill Sans MT" pitchFamily="34" charset="0"/>
              </a:rPr>
              <a:t> &amp; HIPPAM </a:t>
            </a:r>
            <a:r>
              <a:rPr lang="en-GB" sz="4000" dirty="0" err="1">
                <a:solidFill>
                  <a:schemeClr val="bg1">
                    <a:lumMod val="50000"/>
                  </a:schemeClr>
                </a:solidFill>
                <a:latin typeface="Gill Sans MT" pitchFamily="34" charset="0"/>
              </a:rPr>
              <a:t>Lamongan</a:t>
            </a:r>
            <a:endParaRPr lang="id-ID" sz="4000" dirty="0">
              <a:solidFill>
                <a:schemeClr val="bg1">
                  <a:lumMod val="50000"/>
                </a:schemeClr>
              </a:solidFill>
              <a:latin typeface="Gill Sans MT" pitchFamily="34" charset="0"/>
            </a:endParaRPr>
          </a:p>
        </p:txBody>
      </p:sp>
      <p:sp>
        <p:nvSpPr>
          <p:cNvPr id="4" name="Title 3"/>
          <p:cNvSpPr>
            <a:spLocks noGrp="1"/>
          </p:cNvSpPr>
          <p:nvPr>
            <p:ph type="title"/>
          </p:nvPr>
        </p:nvSpPr>
        <p:spPr/>
        <p:txBody>
          <a:bodyPr>
            <a:normAutofit/>
          </a:bodyPr>
          <a:lstStyle/>
          <a:p>
            <a:pPr algn="l"/>
            <a:r>
              <a:rPr lang="en-GB" sz="2000">
                <a:latin typeface="Gill Sans MT" pitchFamily="34" charset="0"/>
              </a:rPr>
              <a:t>Indrawan Prabaharyaka</a:t>
            </a:r>
            <a:br>
              <a:rPr lang="en-GB" sz="2000">
                <a:latin typeface="Gill Sans MT" pitchFamily="34" charset="0"/>
              </a:rPr>
            </a:br>
            <a:r>
              <a:rPr lang="en-GB" sz="2000">
                <a:latin typeface="Gill Sans MT" pitchFamily="34" charset="0"/>
                <a:hlinkClick r:id="rId2"/>
              </a:rPr>
              <a:t>iprabaharyaka@gmail.com</a:t>
            </a:r>
            <a:br>
              <a:rPr lang="en-GB" sz="2000">
                <a:latin typeface="Gill Sans MT" pitchFamily="34" charset="0"/>
              </a:rPr>
            </a:br>
            <a:r>
              <a:rPr lang="en-GB" sz="2000">
                <a:latin typeface="Gill Sans MT" pitchFamily="34" charset="0"/>
              </a:rPr>
              <a:t>National Water and Sanitation Working Group</a:t>
            </a:r>
            <a:endParaRPr lang="id-ID" sz="2000">
              <a:latin typeface="Gill Sans MT" pitchFamily="34" charset="0"/>
            </a:endParaRPr>
          </a:p>
        </p:txBody>
      </p:sp>
      <p:sp>
        <p:nvSpPr>
          <p:cNvPr id="2" name="TextBox 1"/>
          <p:cNvSpPr txBox="1"/>
          <p:nvPr/>
        </p:nvSpPr>
        <p:spPr>
          <a:xfrm>
            <a:off x="2051720" y="6021288"/>
            <a:ext cx="5398209" cy="369332"/>
          </a:xfrm>
          <a:prstGeom prst="rect">
            <a:avLst/>
          </a:prstGeom>
          <a:noFill/>
        </p:spPr>
        <p:txBody>
          <a:bodyPr wrap="none" rtlCol="0">
            <a:spAutoFit/>
          </a:bodyPr>
          <a:lstStyle/>
          <a:p>
            <a:r>
              <a:rPr lang="en-GB" dirty="0"/>
              <a:t>CRPG AIIRA Workshop, Novotel Bogor, February 8,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Tx/>
              <a:buChar char="-"/>
            </a:pPr>
            <a:r>
              <a:rPr lang="en-GB">
                <a:latin typeface="Gill Sans MT" pitchFamily="34" charset="0"/>
              </a:rPr>
              <a:t>BPSPAM in Demak Regency, is more profit oriented than HIPPAM in Lamongan Regency.</a:t>
            </a:r>
          </a:p>
          <a:p>
            <a:pPr lvl="0">
              <a:buFontTx/>
              <a:buChar char="-"/>
            </a:pPr>
            <a:r>
              <a:rPr lang="en-GB">
                <a:latin typeface="Gill Sans MT" pitchFamily="34" charset="0"/>
              </a:rPr>
              <a:t>Some CBOs stipulate the percentage of overturn (i.e. 15%) from gross income, and the percentage for depreciation (i.e. 25%)</a:t>
            </a:r>
            <a:endParaRPr lang="id-ID">
              <a:latin typeface="Gill Sans MT" pitchFamily="34" charset="0"/>
            </a:endParaRPr>
          </a:p>
          <a:p>
            <a:pPr lvl="0">
              <a:buFontTx/>
              <a:buChar char="-"/>
            </a:pPr>
            <a:r>
              <a:rPr lang="en-GB">
                <a:latin typeface="Gill Sans MT" pitchFamily="34" charset="0"/>
              </a:rPr>
              <a:t>Meanwhile, other CBOs think that profit is enough as long as the final balance is positive—although they don’t properly calculate overturn and depreciation</a:t>
            </a:r>
            <a:endParaRPr lang="id-ID">
              <a:latin typeface="Gill Sans MT" pitchFamily="34" charset="0"/>
            </a:endParaRPr>
          </a:p>
          <a:p>
            <a:pPr>
              <a:buFontTx/>
              <a:buChar char="-"/>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Profit</a:t>
            </a:r>
            <a:endParaRPr lang="id-ID" u="sng">
              <a:latin typeface="Gill Sans M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57224" y="1857364"/>
          <a:ext cx="3286148" cy="2500330"/>
        </p:xfrm>
        <a:graphic>
          <a:graphicData uri="http://schemas.openxmlformats.org/drawingml/2006/table">
            <a:tbl>
              <a:tblPr/>
              <a:tblGrid>
                <a:gridCol w="2143140">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tblGrid>
              <a:tr h="357190">
                <a:tc gridSpan="2">
                  <a:txBody>
                    <a:bodyPr/>
                    <a:lstStyle/>
                    <a:p>
                      <a:pPr algn="l" fontAlgn="b"/>
                      <a:r>
                        <a:rPr lang="id-ID" sz="1900" b="1" i="0" u="none" strike="noStrike">
                          <a:solidFill>
                            <a:srgbClr val="000000"/>
                          </a:solidFill>
                          <a:latin typeface="Gill Sans MT" pitchFamily="34" charset="0"/>
                        </a:rPr>
                        <a:t>Priority Scale: Demak</a:t>
                      </a:r>
                    </a:p>
                  </a:txBody>
                  <a:tcPr marL="17860" marR="17860" marT="1786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d-ID"/>
                    </a:p>
                  </a:txBody>
                  <a:tcPr/>
                </a:tc>
                <a:extLst>
                  <a:ext uri="{0D108BD9-81ED-4DB2-BD59-A6C34878D82A}">
                    <a16:rowId xmlns:a16="http://schemas.microsoft.com/office/drawing/2014/main" val="10000"/>
                  </a:ext>
                </a:extLst>
              </a:tr>
              <a:tr h="357190">
                <a:tc>
                  <a:txBody>
                    <a:bodyPr/>
                    <a:lstStyle/>
                    <a:p>
                      <a:pPr algn="l" fontAlgn="b"/>
                      <a:r>
                        <a:rPr lang="id-ID" sz="1900" b="0" i="0" u="none" strike="noStrike">
                          <a:solidFill>
                            <a:srgbClr val="000000"/>
                          </a:solidFill>
                          <a:latin typeface="Gill Sans MT" pitchFamily="34" charset="0"/>
                        </a:rPr>
                        <a:t>Tarif</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65</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190">
                <a:tc>
                  <a:txBody>
                    <a:bodyPr/>
                    <a:lstStyle/>
                    <a:p>
                      <a:pPr algn="l" fontAlgn="b"/>
                      <a:r>
                        <a:rPr lang="id-ID" sz="1900" b="0" i="0" u="none" strike="noStrike">
                          <a:solidFill>
                            <a:srgbClr val="000000"/>
                          </a:solidFill>
                          <a:latin typeface="Gill Sans MT" pitchFamily="34" charset="0"/>
                        </a:rPr>
                        <a:t>Kehandalan Debit</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64</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7190">
                <a:tc>
                  <a:txBody>
                    <a:bodyPr/>
                    <a:lstStyle/>
                    <a:p>
                      <a:pPr algn="l" fontAlgn="b"/>
                      <a:r>
                        <a:rPr lang="id-ID" sz="1900" b="0" i="0" u="none" strike="noStrike">
                          <a:solidFill>
                            <a:srgbClr val="000000"/>
                          </a:solidFill>
                          <a:latin typeface="Gill Sans MT" pitchFamily="34" charset="0"/>
                        </a:rPr>
                        <a:t>Rasio Kapasitas</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45</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190">
                <a:tc>
                  <a:txBody>
                    <a:bodyPr/>
                    <a:lstStyle/>
                    <a:p>
                      <a:pPr algn="l" fontAlgn="b"/>
                      <a:r>
                        <a:rPr lang="id-ID" sz="1900" b="0" i="0" u="none" strike="noStrike">
                          <a:solidFill>
                            <a:srgbClr val="000000"/>
                          </a:solidFill>
                          <a:latin typeface="Gill Sans MT" pitchFamily="34" charset="0"/>
                        </a:rPr>
                        <a:t>Profit</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39</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7190">
                <a:tc>
                  <a:txBody>
                    <a:bodyPr/>
                    <a:lstStyle/>
                    <a:p>
                      <a:pPr algn="l" fontAlgn="b"/>
                      <a:r>
                        <a:rPr lang="id-ID" sz="1900" b="0" i="0" u="none" strike="noStrike">
                          <a:solidFill>
                            <a:srgbClr val="000000"/>
                          </a:solidFill>
                          <a:latin typeface="Gill Sans MT" pitchFamily="34" charset="0"/>
                        </a:rPr>
                        <a:t>Usia Organisasi</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35</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7190">
                <a:tc>
                  <a:txBody>
                    <a:bodyPr/>
                    <a:lstStyle/>
                    <a:p>
                      <a:pPr algn="l" fontAlgn="b"/>
                      <a:r>
                        <a:rPr lang="id-ID" sz="1900" b="0" i="0" u="none" strike="noStrike">
                          <a:solidFill>
                            <a:srgbClr val="000000"/>
                          </a:solidFill>
                          <a:latin typeface="Gill Sans MT" pitchFamily="34" charset="0"/>
                        </a:rPr>
                        <a:t>Jumlah Pengelola</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1900" b="0" i="0" u="none" strike="noStrike">
                          <a:solidFill>
                            <a:srgbClr val="000000"/>
                          </a:solidFill>
                          <a:latin typeface="Gill Sans MT" pitchFamily="34" charset="0"/>
                        </a:rPr>
                        <a:t>25</a:t>
                      </a:r>
                    </a:p>
                  </a:txBody>
                  <a:tcPr marL="17860" marR="17860" marT="17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4929190" y="1820091"/>
          <a:ext cx="3357586" cy="2554685"/>
        </p:xfrm>
        <a:graphic>
          <a:graphicData uri="http://schemas.openxmlformats.org/drawingml/2006/table">
            <a:tbl>
              <a:tblPr/>
              <a:tblGrid>
                <a:gridCol w="2189730">
                  <a:extLst>
                    <a:ext uri="{9D8B030D-6E8A-4147-A177-3AD203B41FA5}">
                      <a16:colId xmlns:a16="http://schemas.microsoft.com/office/drawing/2014/main" val="20000"/>
                    </a:ext>
                  </a:extLst>
                </a:gridCol>
                <a:gridCol w="1167856">
                  <a:extLst>
                    <a:ext uri="{9D8B030D-6E8A-4147-A177-3AD203B41FA5}">
                      <a16:colId xmlns:a16="http://schemas.microsoft.com/office/drawing/2014/main" val="20001"/>
                    </a:ext>
                  </a:extLst>
                </a:gridCol>
              </a:tblGrid>
              <a:tr h="364955">
                <a:tc gridSpan="2">
                  <a:txBody>
                    <a:bodyPr/>
                    <a:lstStyle/>
                    <a:p>
                      <a:pPr algn="l" fontAlgn="b"/>
                      <a:r>
                        <a:rPr lang="id-ID" sz="2000" b="1" i="0" u="none" strike="noStrike">
                          <a:solidFill>
                            <a:srgbClr val="000000"/>
                          </a:solidFill>
                          <a:latin typeface="Gill Sans MT" pitchFamily="34" charset="0"/>
                        </a:rPr>
                        <a:t>Priority Scale: Lamongan</a:t>
                      </a:r>
                    </a:p>
                  </a:txBody>
                  <a:tcPr marL="18247" marR="18247" marT="182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d-ID"/>
                    </a:p>
                  </a:txBody>
                  <a:tcPr/>
                </a:tc>
                <a:extLst>
                  <a:ext uri="{0D108BD9-81ED-4DB2-BD59-A6C34878D82A}">
                    <a16:rowId xmlns:a16="http://schemas.microsoft.com/office/drawing/2014/main" val="10000"/>
                  </a:ext>
                </a:extLst>
              </a:tr>
              <a:tr h="364955">
                <a:tc>
                  <a:txBody>
                    <a:bodyPr/>
                    <a:lstStyle/>
                    <a:p>
                      <a:pPr algn="l" fontAlgn="b"/>
                      <a:r>
                        <a:rPr lang="id-ID" sz="2000" b="0" i="0" u="none" strike="noStrike">
                          <a:solidFill>
                            <a:srgbClr val="000000"/>
                          </a:solidFill>
                          <a:latin typeface="Gill Sans MT" pitchFamily="34" charset="0"/>
                        </a:rPr>
                        <a:t>Kehandalan Debit</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66</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955">
                <a:tc>
                  <a:txBody>
                    <a:bodyPr/>
                    <a:lstStyle/>
                    <a:p>
                      <a:pPr algn="l" fontAlgn="b"/>
                      <a:r>
                        <a:rPr lang="id-ID" sz="2000" b="0" i="0" u="none" strike="noStrike">
                          <a:solidFill>
                            <a:srgbClr val="000000"/>
                          </a:solidFill>
                          <a:latin typeface="Gill Sans MT" pitchFamily="34" charset="0"/>
                        </a:rPr>
                        <a:t>Tarif</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42</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4955">
                <a:tc>
                  <a:txBody>
                    <a:bodyPr/>
                    <a:lstStyle/>
                    <a:p>
                      <a:pPr algn="l" fontAlgn="b"/>
                      <a:r>
                        <a:rPr lang="id-ID" sz="2000" b="0" i="0" u="none" strike="noStrike">
                          <a:solidFill>
                            <a:srgbClr val="000000"/>
                          </a:solidFill>
                          <a:latin typeface="Gill Sans MT" pitchFamily="34" charset="0"/>
                        </a:rPr>
                        <a:t>Rasio Kapasitas</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46</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955">
                <a:tc>
                  <a:txBody>
                    <a:bodyPr/>
                    <a:lstStyle/>
                    <a:p>
                      <a:pPr algn="l" fontAlgn="b"/>
                      <a:r>
                        <a:rPr lang="id-ID" sz="2000" b="0" i="0" u="none" strike="noStrike">
                          <a:solidFill>
                            <a:srgbClr val="000000"/>
                          </a:solidFill>
                          <a:latin typeface="Gill Sans MT" pitchFamily="34" charset="0"/>
                        </a:rPr>
                        <a:t>Jumlah Pengelola</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36</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955">
                <a:tc>
                  <a:txBody>
                    <a:bodyPr/>
                    <a:lstStyle/>
                    <a:p>
                      <a:pPr algn="l" fontAlgn="b"/>
                      <a:r>
                        <a:rPr lang="id-ID" sz="2000" b="0" i="0" u="none" strike="noStrike">
                          <a:solidFill>
                            <a:srgbClr val="000000"/>
                          </a:solidFill>
                          <a:latin typeface="Gill Sans MT" pitchFamily="34" charset="0"/>
                        </a:rPr>
                        <a:t>Usia Organisasi</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33</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955">
                <a:tc>
                  <a:txBody>
                    <a:bodyPr/>
                    <a:lstStyle/>
                    <a:p>
                      <a:pPr algn="l" fontAlgn="b"/>
                      <a:r>
                        <a:rPr lang="id-ID" sz="2000" b="0" i="0" u="none" strike="noStrike">
                          <a:solidFill>
                            <a:srgbClr val="000000"/>
                          </a:solidFill>
                          <a:latin typeface="Gill Sans MT" pitchFamily="34" charset="0"/>
                        </a:rPr>
                        <a:t>Profit</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d-ID" sz="2000" b="0" i="0" u="none" strike="noStrike">
                          <a:solidFill>
                            <a:srgbClr val="000000"/>
                          </a:solidFill>
                          <a:latin typeface="Gill Sans MT" pitchFamily="34" charset="0"/>
                        </a:rPr>
                        <a:t>29</a:t>
                      </a:r>
                    </a:p>
                  </a:txBody>
                  <a:tcPr marL="18247" marR="18247" marT="182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05718" y="1714488"/>
          <a:ext cx="8038249" cy="1609662"/>
        </p:xfrm>
        <a:graphic>
          <a:graphicData uri="http://schemas.openxmlformats.org/drawingml/2006/table">
            <a:tbl>
              <a:tblPr/>
              <a:tblGrid>
                <a:gridCol w="1736130">
                  <a:extLst>
                    <a:ext uri="{9D8B030D-6E8A-4147-A177-3AD203B41FA5}">
                      <a16:colId xmlns:a16="http://schemas.microsoft.com/office/drawing/2014/main" val="20000"/>
                    </a:ext>
                  </a:extLst>
                </a:gridCol>
                <a:gridCol w="1043124">
                  <a:extLst>
                    <a:ext uri="{9D8B030D-6E8A-4147-A177-3AD203B41FA5}">
                      <a16:colId xmlns:a16="http://schemas.microsoft.com/office/drawing/2014/main" val="20001"/>
                    </a:ext>
                  </a:extLst>
                </a:gridCol>
                <a:gridCol w="1401503">
                  <a:extLst>
                    <a:ext uri="{9D8B030D-6E8A-4147-A177-3AD203B41FA5}">
                      <a16:colId xmlns:a16="http://schemas.microsoft.com/office/drawing/2014/main" val="20002"/>
                    </a:ext>
                  </a:extLst>
                </a:gridCol>
                <a:gridCol w="1340569">
                  <a:extLst>
                    <a:ext uri="{9D8B030D-6E8A-4147-A177-3AD203B41FA5}">
                      <a16:colId xmlns:a16="http://schemas.microsoft.com/office/drawing/2014/main" val="20003"/>
                    </a:ext>
                  </a:extLst>
                </a:gridCol>
                <a:gridCol w="1043124">
                  <a:extLst>
                    <a:ext uri="{9D8B030D-6E8A-4147-A177-3AD203B41FA5}">
                      <a16:colId xmlns:a16="http://schemas.microsoft.com/office/drawing/2014/main" val="20004"/>
                    </a:ext>
                  </a:extLst>
                </a:gridCol>
                <a:gridCol w="1473799">
                  <a:extLst>
                    <a:ext uri="{9D8B030D-6E8A-4147-A177-3AD203B41FA5}">
                      <a16:colId xmlns:a16="http://schemas.microsoft.com/office/drawing/2014/main" val="20005"/>
                    </a:ext>
                  </a:extLst>
                </a:gridCol>
              </a:tblGrid>
              <a:tr h="392361">
                <a:tc gridSpan="6">
                  <a:txBody>
                    <a:bodyPr/>
                    <a:lstStyle/>
                    <a:p>
                      <a:pPr algn="ctr">
                        <a:lnSpc>
                          <a:spcPts val="1600"/>
                        </a:lnSpc>
                        <a:spcAft>
                          <a:spcPts val="0"/>
                        </a:spcAft>
                      </a:pPr>
                      <a:r>
                        <a:rPr lang="id-ID" sz="1500" b="1">
                          <a:solidFill>
                            <a:srgbClr val="000000"/>
                          </a:solidFill>
                          <a:latin typeface="Arial"/>
                          <a:ea typeface="Calibri"/>
                          <a:cs typeface="Times New Roman"/>
                        </a:rPr>
                        <a:t>Descriptive Statistics</a:t>
                      </a:r>
                      <a:r>
                        <a:rPr lang="en-GB" sz="1500" b="1">
                          <a:solidFill>
                            <a:srgbClr val="000000"/>
                          </a:solidFill>
                          <a:latin typeface="Arial"/>
                          <a:ea typeface="Calibri"/>
                          <a:cs typeface="Times New Roman"/>
                        </a:rPr>
                        <a:t>: DEMAK</a:t>
                      </a:r>
                      <a:endParaRPr lang="id-ID" sz="1700">
                        <a:latin typeface="Calibri"/>
                        <a:ea typeface="Calibri"/>
                        <a:cs typeface="Times New Roman"/>
                      </a:endParaRPr>
                    </a:p>
                  </a:txBody>
                  <a:tcPr marL="30975" marR="30975" marT="30975" marB="30975"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12066">
                <a:tc>
                  <a:txBody>
                    <a:bodyPr/>
                    <a:lstStyle/>
                    <a:p>
                      <a:pPr>
                        <a:lnSpc>
                          <a:spcPct val="115000"/>
                        </a:lnSpc>
                        <a:spcAft>
                          <a:spcPts val="0"/>
                        </a:spcAft>
                      </a:pPr>
                      <a:endParaRPr lang="id-ID" sz="2000">
                        <a:latin typeface="Times New Roman"/>
                        <a:ea typeface="Calibri"/>
                        <a:cs typeface="Times New Roman"/>
                      </a:endParaRPr>
                    </a:p>
                  </a:txBody>
                  <a:tcPr marL="30975" marR="30975" marT="30975" marB="30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500">
                          <a:solidFill>
                            <a:srgbClr val="000000"/>
                          </a:solidFill>
                          <a:latin typeface="Arial"/>
                          <a:ea typeface="Calibri"/>
                          <a:cs typeface="Times New Roman"/>
                        </a:rPr>
                        <a:t>N</a:t>
                      </a:r>
                      <a:endParaRPr lang="id-ID" sz="1700">
                        <a:latin typeface="Calibri"/>
                        <a:ea typeface="Calibri"/>
                        <a:cs typeface="Times New Roman"/>
                      </a:endParaRPr>
                    </a:p>
                  </a:txBody>
                  <a:tcPr marL="30975" marR="30975" marT="30975" marB="30975"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500">
                          <a:solidFill>
                            <a:srgbClr val="000000"/>
                          </a:solidFill>
                          <a:latin typeface="Arial"/>
                          <a:ea typeface="Calibri"/>
                          <a:cs typeface="Times New Roman"/>
                        </a:rPr>
                        <a:t>Minimum</a:t>
                      </a:r>
                      <a:endParaRPr lang="id-ID" sz="1700">
                        <a:latin typeface="Calibri"/>
                        <a:ea typeface="Calibri"/>
                        <a:cs typeface="Times New Roman"/>
                      </a:endParaRPr>
                    </a:p>
                  </a:txBody>
                  <a:tcPr marL="30975" marR="30975" marT="30975" marB="309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500">
                          <a:solidFill>
                            <a:srgbClr val="000000"/>
                          </a:solidFill>
                          <a:latin typeface="Arial"/>
                          <a:ea typeface="Calibri"/>
                          <a:cs typeface="Times New Roman"/>
                        </a:rPr>
                        <a:t>Maximum</a:t>
                      </a:r>
                      <a:endParaRPr lang="id-ID" sz="1700">
                        <a:latin typeface="Calibri"/>
                        <a:ea typeface="Calibri"/>
                        <a:cs typeface="Times New Roman"/>
                      </a:endParaRPr>
                    </a:p>
                  </a:txBody>
                  <a:tcPr marL="30975" marR="30975" marT="30975" marB="309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500">
                          <a:solidFill>
                            <a:srgbClr val="000000"/>
                          </a:solidFill>
                          <a:latin typeface="Arial"/>
                          <a:ea typeface="Calibri"/>
                          <a:cs typeface="Times New Roman"/>
                        </a:rPr>
                        <a:t>Mean</a:t>
                      </a:r>
                      <a:endParaRPr lang="id-ID" sz="1700">
                        <a:latin typeface="Calibri"/>
                        <a:ea typeface="Calibri"/>
                        <a:cs typeface="Times New Roman"/>
                      </a:endParaRPr>
                    </a:p>
                  </a:txBody>
                  <a:tcPr marL="30975" marR="30975" marT="30975" marB="3097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500">
                          <a:solidFill>
                            <a:srgbClr val="000000"/>
                          </a:solidFill>
                          <a:latin typeface="Arial"/>
                          <a:ea typeface="Calibri"/>
                          <a:cs typeface="Times New Roman"/>
                        </a:rPr>
                        <a:t>Std. Deviation</a:t>
                      </a:r>
                      <a:endParaRPr lang="id-ID" sz="1700">
                        <a:latin typeface="Calibri"/>
                        <a:ea typeface="Calibri"/>
                        <a:cs typeface="Times New Roman"/>
                      </a:endParaRPr>
                    </a:p>
                  </a:txBody>
                  <a:tcPr marL="30975" marR="30975" marT="30975" marB="30975"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2361">
                <a:tc>
                  <a:txBody>
                    <a:bodyPr/>
                    <a:lstStyle/>
                    <a:p>
                      <a:pPr>
                        <a:lnSpc>
                          <a:spcPts val="1600"/>
                        </a:lnSpc>
                        <a:spcAft>
                          <a:spcPts val="0"/>
                        </a:spcAft>
                      </a:pPr>
                      <a:r>
                        <a:rPr lang="id-ID" sz="1500">
                          <a:solidFill>
                            <a:srgbClr val="000000"/>
                          </a:solidFill>
                          <a:latin typeface="Arial"/>
                          <a:ea typeface="Calibri"/>
                          <a:cs typeface="Times New Roman"/>
                        </a:rPr>
                        <a:t>PROFIT</a:t>
                      </a:r>
                      <a:endParaRPr lang="id-ID" sz="1700">
                        <a:latin typeface="Calibri"/>
                        <a:ea typeface="Calibri"/>
                        <a:cs typeface="Times New Roman"/>
                      </a:endParaRPr>
                    </a:p>
                  </a:txBody>
                  <a:tcPr marL="30975" marR="30975" marT="30975" marB="30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48</a:t>
                      </a:r>
                      <a:endParaRPr lang="id-ID" sz="1700">
                        <a:latin typeface="Calibri"/>
                        <a:ea typeface="Calibri"/>
                        <a:cs typeface="Times New Roman"/>
                      </a:endParaRPr>
                    </a:p>
                  </a:txBody>
                  <a:tcPr marL="30975" marR="30975" marT="30975" marB="3097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-1500000.00</a:t>
                      </a:r>
                      <a:endParaRPr lang="id-ID" sz="1700">
                        <a:latin typeface="Calibri"/>
                        <a:ea typeface="Calibri"/>
                        <a:cs typeface="Times New Roman"/>
                      </a:endParaRPr>
                    </a:p>
                  </a:txBody>
                  <a:tcPr marL="30975" marR="30975" marT="30975" marB="30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4700000.00</a:t>
                      </a:r>
                      <a:endParaRPr lang="id-ID" sz="1700">
                        <a:latin typeface="Calibri"/>
                        <a:ea typeface="Calibri"/>
                        <a:cs typeface="Times New Roman"/>
                      </a:endParaRPr>
                    </a:p>
                  </a:txBody>
                  <a:tcPr marL="30975" marR="30975" marT="30975" marB="30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1</a:t>
                      </a:r>
                      <a:r>
                        <a:rPr lang="en-GB" sz="1500">
                          <a:solidFill>
                            <a:srgbClr val="000000"/>
                          </a:solidFill>
                          <a:latin typeface="Arial"/>
                          <a:ea typeface="Calibri"/>
                          <a:cs typeface="Times New Roman"/>
                        </a:rPr>
                        <a:t>278800</a:t>
                      </a:r>
                      <a:endParaRPr lang="id-ID" sz="1700">
                        <a:latin typeface="Calibri"/>
                        <a:ea typeface="Calibri"/>
                        <a:cs typeface="Times New Roman"/>
                      </a:endParaRPr>
                    </a:p>
                  </a:txBody>
                  <a:tcPr marL="30975" marR="30975" marT="30975" marB="309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1.28564E6</a:t>
                      </a:r>
                      <a:endParaRPr lang="id-ID" sz="1700">
                        <a:latin typeface="Calibri"/>
                        <a:ea typeface="Calibri"/>
                        <a:cs typeface="Times New Roman"/>
                      </a:endParaRPr>
                    </a:p>
                  </a:txBody>
                  <a:tcPr marL="30975" marR="30975" marT="30975" marB="30975">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412066">
                <a:tc>
                  <a:txBody>
                    <a:bodyPr/>
                    <a:lstStyle/>
                    <a:p>
                      <a:pPr>
                        <a:lnSpc>
                          <a:spcPts val="1600"/>
                        </a:lnSpc>
                        <a:spcAft>
                          <a:spcPts val="0"/>
                        </a:spcAft>
                      </a:pPr>
                      <a:r>
                        <a:rPr lang="id-ID" sz="1500">
                          <a:solidFill>
                            <a:srgbClr val="000000"/>
                          </a:solidFill>
                          <a:latin typeface="Arial"/>
                          <a:ea typeface="Calibri"/>
                          <a:cs typeface="Times New Roman"/>
                        </a:rPr>
                        <a:t>Valid N (listwise)</a:t>
                      </a:r>
                      <a:endParaRPr lang="id-ID" sz="1700">
                        <a:latin typeface="Calibri"/>
                        <a:ea typeface="Calibri"/>
                        <a:cs typeface="Times New Roman"/>
                      </a:endParaRPr>
                    </a:p>
                  </a:txBody>
                  <a:tcPr marL="30975" marR="30975" marT="30975" marB="30975">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500">
                          <a:solidFill>
                            <a:srgbClr val="000000"/>
                          </a:solidFill>
                          <a:latin typeface="Arial"/>
                          <a:ea typeface="Calibri"/>
                          <a:cs typeface="Times New Roman"/>
                        </a:rPr>
                        <a:t>48</a:t>
                      </a:r>
                      <a:endParaRPr lang="id-ID" sz="1700">
                        <a:latin typeface="Calibri"/>
                        <a:ea typeface="Calibri"/>
                        <a:cs typeface="Times New Roman"/>
                      </a:endParaRPr>
                    </a:p>
                  </a:txBody>
                  <a:tcPr marL="30975" marR="30975" marT="30975" marB="30975">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2000">
                        <a:latin typeface="Times New Roman"/>
                        <a:ea typeface="Calibri"/>
                        <a:cs typeface="Times New Roman"/>
                      </a:endParaRPr>
                    </a:p>
                  </a:txBody>
                  <a:tcPr marL="30975" marR="30975" marT="30975" marB="30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2000">
                        <a:latin typeface="Times New Roman"/>
                        <a:ea typeface="Calibri"/>
                        <a:cs typeface="Times New Roman"/>
                      </a:endParaRPr>
                    </a:p>
                  </a:txBody>
                  <a:tcPr marL="30975" marR="30975" marT="30975" marB="30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2000">
                        <a:latin typeface="Times New Roman"/>
                        <a:ea typeface="Calibri"/>
                        <a:cs typeface="Times New Roman"/>
                      </a:endParaRPr>
                    </a:p>
                  </a:txBody>
                  <a:tcPr marL="30975" marR="30975" marT="30975" marB="30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2000">
                        <a:latin typeface="Times New Roman"/>
                        <a:ea typeface="Calibri"/>
                        <a:cs typeface="Times New Roman"/>
                      </a:endParaRPr>
                    </a:p>
                  </a:txBody>
                  <a:tcPr marL="30975" marR="30975" marT="30975" marB="30975"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357158" y="3929066"/>
          <a:ext cx="8475854" cy="1446102"/>
        </p:xfrm>
        <a:graphic>
          <a:graphicData uri="http://schemas.openxmlformats.org/drawingml/2006/table">
            <a:tbl>
              <a:tblPr/>
              <a:tblGrid>
                <a:gridCol w="1552269">
                  <a:extLst>
                    <a:ext uri="{9D8B030D-6E8A-4147-A177-3AD203B41FA5}">
                      <a16:colId xmlns:a16="http://schemas.microsoft.com/office/drawing/2014/main" val="20000"/>
                    </a:ext>
                  </a:extLst>
                </a:gridCol>
                <a:gridCol w="932288">
                  <a:extLst>
                    <a:ext uri="{9D8B030D-6E8A-4147-A177-3AD203B41FA5}">
                      <a16:colId xmlns:a16="http://schemas.microsoft.com/office/drawing/2014/main" val="20001"/>
                    </a:ext>
                  </a:extLst>
                </a:gridCol>
                <a:gridCol w="1197333">
                  <a:extLst>
                    <a:ext uri="{9D8B030D-6E8A-4147-A177-3AD203B41FA5}">
                      <a16:colId xmlns:a16="http://schemas.microsoft.com/office/drawing/2014/main" val="20002"/>
                    </a:ext>
                  </a:extLst>
                </a:gridCol>
                <a:gridCol w="981405">
                  <a:extLst>
                    <a:ext uri="{9D8B030D-6E8A-4147-A177-3AD203B41FA5}">
                      <a16:colId xmlns:a16="http://schemas.microsoft.com/office/drawing/2014/main" val="20003"/>
                    </a:ext>
                  </a:extLst>
                </a:gridCol>
                <a:gridCol w="1198259">
                  <a:extLst>
                    <a:ext uri="{9D8B030D-6E8A-4147-A177-3AD203B41FA5}">
                      <a16:colId xmlns:a16="http://schemas.microsoft.com/office/drawing/2014/main" val="20004"/>
                    </a:ext>
                  </a:extLst>
                </a:gridCol>
                <a:gridCol w="1296493">
                  <a:extLst>
                    <a:ext uri="{9D8B030D-6E8A-4147-A177-3AD203B41FA5}">
                      <a16:colId xmlns:a16="http://schemas.microsoft.com/office/drawing/2014/main" val="20005"/>
                    </a:ext>
                  </a:extLst>
                </a:gridCol>
                <a:gridCol w="1317807">
                  <a:extLst>
                    <a:ext uri="{9D8B030D-6E8A-4147-A177-3AD203B41FA5}">
                      <a16:colId xmlns:a16="http://schemas.microsoft.com/office/drawing/2014/main" val="20006"/>
                    </a:ext>
                  </a:extLst>
                </a:gridCol>
              </a:tblGrid>
              <a:tr h="352003">
                <a:tc gridSpan="7">
                  <a:txBody>
                    <a:bodyPr/>
                    <a:lstStyle/>
                    <a:p>
                      <a:pPr algn="ctr">
                        <a:lnSpc>
                          <a:spcPts val="1600"/>
                        </a:lnSpc>
                        <a:spcAft>
                          <a:spcPts val="0"/>
                        </a:spcAft>
                      </a:pPr>
                      <a:r>
                        <a:rPr lang="id-ID" sz="1300" b="1">
                          <a:solidFill>
                            <a:srgbClr val="000000"/>
                          </a:solidFill>
                          <a:latin typeface="Arial"/>
                          <a:ea typeface="Calibri"/>
                          <a:cs typeface="Times New Roman"/>
                        </a:rPr>
                        <a:t>Descriptive Statistics</a:t>
                      </a:r>
                      <a:r>
                        <a:rPr lang="en-GB" sz="1300" b="1">
                          <a:solidFill>
                            <a:srgbClr val="000000"/>
                          </a:solidFill>
                          <a:latin typeface="Arial"/>
                          <a:ea typeface="Calibri"/>
                          <a:cs typeface="Times New Roman"/>
                        </a:rPr>
                        <a:t>: LAMONGAN</a:t>
                      </a:r>
                      <a:endParaRPr lang="id-ID" sz="1600">
                        <a:latin typeface="Calibri"/>
                        <a:ea typeface="Calibri"/>
                        <a:cs typeface="Times New Roman"/>
                      </a:endParaRPr>
                    </a:p>
                  </a:txBody>
                  <a:tcPr marL="27790" marR="27790" marT="27790" marB="2779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62377">
                <a:tc>
                  <a:txBody>
                    <a:bodyPr/>
                    <a:lstStyle/>
                    <a:p>
                      <a:pPr>
                        <a:lnSpc>
                          <a:spcPct val="115000"/>
                        </a:lnSpc>
                        <a:spcAft>
                          <a:spcPts val="0"/>
                        </a:spcAft>
                      </a:pPr>
                      <a:endParaRPr lang="id-ID" sz="1800">
                        <a:latin typeface="Times New Roman"/>
                        <a:ea typeface="Calibri"/>
                        <a:cs typeface="Times New Roman"/>
                      </a:endParaRPr>
                    </a:p>
                  </a:txBody>
                  <a:tcPr marL="27790" marR="27790" marT="27790" marB="2779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N</a:t>
                      </a:r>
                      <a:endParaRPr lang="id-ID" sz="1600">
                        <a:latin typeface="Calibri"/>
                        <a:ea typeface="Calibri"/>
                        <a:cs typeface="Times New Roman"/>
                      </a:endParaRPr>
                    </a:p>
                  </a:txBody>
                  <a:tcPr marL="27790" marR="27790" marT="27790" marB="2779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Range</a:t>
                      </a:r>
                      <a:endParaRPr lang="id-ID" sz="1600">
                        <a:latin typeface="Calibri"/>
                        <a:ea typeface="Calibri"/>
                        <a:cs typeface="Times New Roman"/>
                      </a:endParaRPr>
                    </a:p>
                  </a:txBody>
                  <a:tcPr marL="27790" marR="27790" marT="27790" marB="277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Minimum</a:t>
                      </a:r>
                      <a:endParaRPr lang="id-ID" sz="1600">
                        <a:latin typeface="Calibri"/>
                        <a:ea typeface="Calibri"/>
                        <a:cs typeface="Times New Roman"/>
                      </a:endParaRPr>
                    </a:p>
                  </a:txBody>
                  <a:tcPr marL="27790" marR="27790" marT="27790" marB="277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Maximum</a:t>
                      </a:r>
                      <a:endParaRPr lang="id-ID" sz="1600">
                        <a:latin typeface="Calibri"/>
                        <a:ea typeface="Calibri"/>
                        <a:cs typeface="Times New Roman"/>
                      </a:endParaRPr>
                    </a:p>
                  </a:txBody>
                  <a:tcPr marL="27790" marR="27790" marT="27790" marB="277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Mean</a:t>
                      </a:r>
                      <a:endParaRPr lang="id-ID" sz="1600">
                        <a:latin typeface="Calibri"/>
                        <a:ea typeface="Calibri"/>
                        <a:cs typeface="Times New Roman"/>
                      </a:endParaRPr>
                    </a:p>
                  </a:txBody>
                  <a:tcPr marL="27790" marR="27790" marT="27790" marB="277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ts val="1600"/>
                        </a:lnSpc>
                        <a:spcAft>
                          <a:spcPts val="0"/>
                        </a:spcAft>
                      </a:pPr>
                      <a:r>
                        <a:rPr lang="id-ID" sz="1300">
                          <a:solidFill>
                            <a:srgbClr val="000000"/>
                          </a:solidFill>
                          <a:latin typeface="Arial"/>
                          <a:ea typeface="Calibri"/>
                          <a:cs typeface="Times New Roman"/>
                        </a:rPr>
                        <a:t>Std. Deviation</a:t>
                      </a:r>
                      <a:endParaRPr lang="id-ID" sz="1600">
                        <a:latin typeface="Calibri"/>
                        <a:ea typeface="Calibri"/>
                        <a:cs typeface="Times New Roman"/>
                      </a:endParaRPr>
                    </a:p>
                  </a:txBody>
                  <a:tcPr marL="27790" marR="27790" marT="27790" marB="2779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2003">
                <a:tc>
                  <a:txBody>
                    <a:bodyPr/>
                    <a:lstStyle/>
                    <a:p>
                      <a:pPr>
                        <a:lnSpc>
                          <a:spcPts val="1600"/>
                        </a:lnSpc>
                        <a:spcAft>
                          <a:spcPts val="0"/>
                        </a:spcAft>
                      </a:pPr>
                      <a:r>
                        <a:rPr lang="id-ID" sz="1300">
                          <a:solidFill>
                            <a:srgbClr val="000000"/>
                          </a:solidFill>
                          <a:latin typeface="Arial"/>
                          <a:ea typeface="Calibri"/>
                          <a:cs typeface="Times New Roman"/>
                        </a:rPr>
                        <a:t>PROFIT</a:t>
                      </a:r>
                      <a:endParaRPr lang="id-ID" sz="1600">
                        <a:latin typeface="Calibri"/>
                        <a:ea typeface="Calibri"/>
                        <a:cs typeface="Times New Roman"/>
                      </a:endParaRPr>
                    </a:p>
                  </a:txBody>
                  <a:tcPr marL="27790" marR="27790" marT="27790" marB="2779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50</a:t>
                      </a:r>
                      <a:endParaRPr lang="id-ID" sz="1600">
                        <a:latin typeface="Calibri"/>
                        <a:ea typeface="Calibri"/>
                        <a:cs typeface="Times New Roman"/>
                      </a:endParaRPr>
                    </a:p>
                  </a:txBody>
                  <a:tcPr marL="27790" marR="27790" marT="27790" marB="2779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3500000.00</a:t>
                      </a:r>
                      <a:endParaRPr lang="id-ID" sz="1600">
                        <a:latin typeface="Calibri"/>
                        <a:ea typeface="Calibri"/>
                        <a:cs typeface="Times New Roman"/>
                      </a:endParaRPr>
                    </a:p>
                  </a:txBody>
                  <a:tcPr marL="27790" marR="27790" marT="27790" marB="2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.00</a:t>
                      </a:r>
                      <a:endParaRPr lang="id-ID" sz="1600">
                        <a:latin typeface="Calibri"/>
                        <a:ea typeface="Calibri"/>
                        <a:cs typeface="Times New Roman"/>
                      </a:endParaRPr>
                    </a:p>
                  </a:txBody>
                  <a:tcPr marL="27790" marR="27790" marT="27790" marB="2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3500000.00</a:t>
                      </a:r>
                      <a:endParaRPr lang="id-ID" sz="1600">
                        <a:latin typeface="Calibri"/>
                        <a:ea typeface="Calibri"/>
                        <a:cs typeface="Times New Roman"/>
                      </a:endParaRPr>
                    </a:p>
                  </a:txBody>
                  <a:tcPr marL="27790" marR="27790" marT="27790" marB="2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813558.0000</a:t>
                      </a:r>
                      <a:endParaRPr lang="id-ID" sz="1600">
                        <a:latin typeface="Calibri"/>
                        <a:ea typeface="Calibri"/>
                        <a:cs typeface="Times New Roman"/>
                      </a:endParaRPr>
                    </a:p>
                  </a:txBody>
                  <a:tcPr marL="27790" marR="27790" marT="27790" marB="277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8.92810E5</a:t>
                      </a:r>
                      <a:endParaRPr lang="id-ID" sz="1600">
                        <a:latin typeface="Calibri"/>
                        <a:ea typeface="Calibri"/>
                        <a:cs typeface="Times New Roman"/>
                      </a:endParaRPr>
                    </a:p>
                  </a:txBody>
                  <a:tcPr marL="27790" marR="27790" marT="27790" marB="2779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62377">
                <a:tc>
                  <a:txBody>
                    <a:bodyPr/>
                    <a:lstStyle/>
                    <a:p>
                      <a:pPr>
                        <a:lnSpc>
                          <a:spcPts val="1600"/>
                        </a:lnSpc>
                        <a:spcAft>
                          <a:spcPts val="0"/>
                        </a:spcAft>
                      </a:pPr>
                      <a:r>
                        <a:rPr lang="id-ID" sz="1300">
                          <a:solidFill>
                            <a:srgbClr val="000000"/>
                          </a:solidFill>
                          <a:latin typeface="Arial"/>
                          <a:ea typeface="Calibri"/>
                          <a:cs typeface="Times New Roman"/>
                        </a:rPr>
                        <a:t>Valid N (listwise)</a:t>
                      </a:r>
                      <a:endParaRPr lang="id-ID" sz="1600">
                        <a:latin typeface="Calibri"/>
                        <a:ea typeface="Calibri"/>
                        <a:cs typeface="Times New Roman"/>
                      </a:endParaRPr>
                    </a:p>
                  </a:txBody>
                  <a:tcPr marL="27790" marR="27790" marT="27790" marB="2779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r">
                        <a:lnSpc>
                          <a:spcPts val="1600"/>
                        </a:lnSpc>
                        <a:spcAft>
                          <a:spcPts val="0"/>
                        </a:spcAft>
                      </a:pPr>
                      <a:r>
                        <a:rPr lang="id-ID" sz="1300">
                          <a:solidFill>
                            <a:srgbClr val="000000"/>
                          </a:solidFill>
                          <a:latin typeface="Arial"/>
                          <a:ea typeface="Calibri"/>
                          <a:cs typeface="Times New Roman"/>
                        </a:rPr>
                        <a:t>50</a:t>
                      </a:r>
                      <a:endParaRPr lang="id-ID" sz="1600">
                        <a:latin typeface="Calibri"/>
                        <a:ea typeface="Calibri"/>
                        <a:cs typeface="Times New Roman"/>
                      </a:endParaRPr>
                    </a:p>
                  </a:txBody>
                  <a:tcPr marL="27790" marR="27790" marT="27790" marB="2779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1800">
                        <a:latin typeface="Times New Roman"/>
                        <a:ea typeface="Calibri"/>
                        <a:cs typeface="Times New Roman"/>
                      </a:endParaRPr>
                    </a:p>
                  </a:txBody>
                  <a:tcPr marL="27790" marR="27790" marT="27790" marB="277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1800">
                        <a:latin typeface="Times New Roman"/>
                        <a:ea typeface="Calibri"/>
                        <a:cs typeface="Times New Roman"/>
                      </a:endParaRPr>
                    </a:p>
                  </a:txBody>
                  <a:tcPr marL="27790" marR="27790" marT="27790" marB="277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1800">
                        <a:latin typeface="Times New Roman"/>
                        <a:ea typeface="Calibri"/>
                        <a:cs typeface="Times New Roman"/>
                      </a:endParaRPr>
                    </a:p>
                  </a:txBody>
                  <a:tcPr marL="27790" marR="27790" marT="27790" marB="277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1800">
                        <a:latin typeface="Times New Roman"/>
                        <a:ea typeface="Calibri"/>
                        <a:cs typeface="Times New Roman"/>
                      </a:endParaRPr>
                    </a:p>
                  </a:txBody>
                  <a:tcPr marL="27790" marR="27790" marT="27790" marB="277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id-ID" sz="1800">
                        <a:latin typeface="Times New Roman"/>
                        <a:ea typeface="Calibri"/>
                        <a:cs typeface="Times New Roman"/>
                      </a:endParaRPr>
                    </a:p>
                  </a:txBody>
                  <a:tcPr marL="27790" marR="27790" marT="27790" marB="2779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Tx/>
              <a:buChar char="-"/>
            </a:pPr>
            <a:r>
              <a:rPr lang="en-GB">
                <a:latin typeface="Gill Sans MT" pitchFamily="34" charset="0"/>
              </a:rPr>
              <a:t>Efficiency ratio as technical limitations: it is difficult to pass 90% because of competition with private wells and no additional water sources</a:t>
            </a:r>
          </a:p>
          <a:p>
            <a:pPr lvl="0">
              <a:buNone/>
            </a:pPr>
            <a:endParaRPr lang="id-ID">
              <a:latin typeface="Gill Sans MT" pitchFamily="34" charset="0"/>
            </a:endParaRPr>
          </a:p>
          <a:p>
            <a:pPr lvl="0">
              <a:buFontTx/>
              <a:buChar char="-"/>
            </a:pPr>
            <a:endParaRPr lang="id-ID">
              <a:latin typeface="Gill Sans MT" pitchFamily="34" charset="0"/>
            </a:endParaRPr>
          </a:p>
          <a:p>
            <a:pPr>
              <a:buNone/>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Capacity Ratio</a:t>
            </a:r>
            <a:endParaRPr lang="id-ID" u="sng">
              <a:latin typeface="Gill Sans MT"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Tx/>
              <a:buChar char="-"/>
            </a:pPr>
            <a:r>
              <a:rPr lang="en-GB">
                <a:latin typeface="Gill Sans MT" pitchFamily="34" charset="0"/>
              </a:rPr>
              <a:t>Main factor that directly influences water tariff: electricity tariff (the most sensitive element, also a cue to water-energy relationship)</a:t>
            </a:r>
            <a:endParaRPr lang="id-ID">
              <a:latin typeface="Gill Sans MT" pitchFamily="34" charset="0"/>
            </a:endParaRPr>
          </a:p>
          <a:p>
            <a:pPr lvl="0">
              <a:buFontTx/>
              <a:buChar char="-"/>
            </a:pPr>
            <a:endParaRPr lang="id-ID">
              <a:latin typeface="Gill Sans MT" pitchFamily="34" charset="0"/>
            </a:endParaRPr>
          </a:p>
          <a:p>
            <a:pPr>
              <a:buNone/>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Tariff</a:t>
            </a:r>
            <a:endParaRPr lang="id-ID" u="sng">
              <a:latin typeface="Gill Sans MT"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buFontTx/>
              <a:buChar char="-"/>
            </a:pPr>
            <a:r>
              <a:rPr lang="en-GB">
                <a:latin typeface="Gill Sans MT" pitchFamily="34" charset="0"/>
              </a:rPr>
              <a:t>Arguably 5 is enough: 1 Leader, 1 Secretary, 1 Treasure, 1 Technician, 1 Sanitarian—others are </a:t>
            </a:r>
            <a:r>
              <a:rPr lang="en-GB" sz="3500">
                <a:latin typeface="Gill Sans MT" pitchFamily="34" charset="0"/>
              </a:rPr>
              <a:t>“outsourced”</a:t>
            </a:r>
          </a:p>
          <a:p>
            <a:pPr lvl="0">
              <a:buFontTx/>
              <a:buChar char="-"/>
            </a:pPr>
            <a:r>
              <a:rPr lang="en-GB" sz="3500">
                <a:latin typeface="Gill Sans MT" pitchFamily="34" charset="0"/>
              </a:rPr>
              <a:t>There are more occasions of increasing personnel, rather than decreasing</a:t>
            </a:r>
            <a:endParaRPr lang="id-ID" sz="3500">
              <a:latin typeface="Gill Sans MT" pitchFamily="34" charset="0"/>
            </a:endParaRPr>
          </a:p>
          <a:p>
            <a:pPr lvl="0">
              <a:buFontTx/>
              <a:buChar char="-"/>
            </a:pPr>
            <a:r>
              <a:rPr lang="en-GB" sz="3500">
                <a:latin typeface="Gill Sans MT" pitchFamily="34" charset="0"/>
              </a:rPr>
              <a:t>HIPPAM with more personnel, pay less for their salary—and it is interesting to note that higher level personnel will get less salary than lower level personnel. Also, they don’t pay salary when their balance is negative.</a:t>
            </a:r>
            <a:endParaRPr lang="id-ID" sz="3500">
              <a:latin typeface="Gill Sans MT" pitchFamily="34" charset="0"/>
            </a:endParaRPr>
          </a:p>
          <a:p>
            <a:pPr lvl="0">
              <a:buFontTx/>
              <a:buChar char="-"/>
            </a:pPr>
            <a:endParaRPr lang="id-ID">
              <a:latin typeface="Gill Sans MT" pitchFamily="34" charset="0"/>
            </a:endParaRPr>
          </a:p>
          <a:p>
            <a:pPr>
              <a:buNone/>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Ratio of Personnels to Customers</a:t>
            </a:r>
            <a:endParaRPr lang="id-ID" u="sng">
              <a:latin typeface="Gill Sans M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buFontTx/>
              <a:buChar char="-"/>
            </a:pPr>
            <a:r>
              <a:rPr lang="en-GB" b="1">
                <a:latin typeface="Gill Sans MT" pitchFamily="34" charset="0"/>
              </a:rPr>
              <a:t>Liability of newness: </a:t>
            </a:r>
            <a:r>
              <a:rPr lang="en-GB">
                <a:latin typeface="Gill Sans MT" pitchFamily="34" charset="0"/>
              </a:rPr>
              <a:t>The initial year (5 to 8 months) are critical period in organizational age. The risk of failure/mortality is the highest during this period.</a:t>
            </a:r>
          </a:p>
          <a:p>
            <a:pPr algn="just">
              <a:buFontTx/>
              <a:buChar char="-"/>
            </a:pPr>
            <a:r>
              <a:rPr lang="en-GB" b="1">
                <a:latin typeface="Gill Sans MT" pitchFamily="34" charset="0"/>
              </a:rPr>
              <a:t>Liability of adolescence: </a:t>
            </a:r>
            <a:r>
              <a:rPr lang="id-ID">
                <a:latin typeface="Gill Sans MT" pitchFamily="34" charset="0"/>
              </a:rPr>
              <a:t>The risk of mortality will be low at first as the organization is buffered from failure due to support by external constituents and initial endowments. But when these initial resources become depleted, the mortality hazard shoots up and then declines following the liability of newness pattern.</a:t>
            </a:r>
            <a:endParaRPr lang="en-GB">
              <a:latin typeface="Gill Sans MT" pitchFamily="34" charset="0"/>
            </a:endParaRPr>
          </a:p>
          <a:p>
            <a:pPr algn="just">
              <a:buFontTx/>
              <a:buChar char="-"/>
            </a:pPr>
            <a:r>
              <a:rPr lang="en-GB" b="1">
                <a:latin typeface="Gill Sans MT" pitchFamily="34" charset="0"/>
              </a:rPr>
              <a:t>Liability of aging: </a:t>
            </a:r>
            <a:r>
              <a:rPr lang="en-GB">
                <a:latin typeface="Gill Sans MT" pitchFamily="34" charset="0"/>
              </a:rPr>
              <a:t>It is perceived that the organizations are more independent and able to maintain its performance.</a:t>
            </a:r>
            <a:endParaRPr lang="id-ID" b="1">
              <a:latin typeface="Gill Sans MT" pitchFamily="34" charset="0"/>
            </a:endParaRPr>
          </a:p>
          <a:p>
            <a:pPr lvl="0" algn="just">
              <a:buFontTx/>
              <a:buChar char="-"/>
            </a:pPr>
            <a:endParaRPr lang="id-ID" sz="3500" b="1">
              <a:latin typeface="Gill Sans MT" pitchFamily="34" charset="0"/>
            </a:endParaRPr>
          </a:p>
          <a:p>
            <a:pPr lvl="0" algn="just">
              <a:buFontTx/>
              <a:buChar char="-"/>
            </a:pPr>
            <a:endParaRPr lang="id-ID">
              <a:latin typeface="Gill Sans MT" pitchFamily="34" charset="0"/>
            </a:endParaRPr>
          </a:p>
          <a:p>
            <a:pPr algn="just">
              <a:buNone/>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Organizational Age</a:t>
            </a:r>
            <a:endParaRPr lang="id-ID" u="sng">
              <a:latin typeface="Gill Sans M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Picture\Demak &amp; Lamongan Model\IMG_4685.JPG"/>
          <p:cNvPicPr>
            <a:picLocks noChangeAspect="1" noChangeArrowheads="1"/>
          </p:cNvPicPr>
          <p:nvPr/>
        </p:nvPicPr>
        <p:blipFill>
          <a:blip r:embed="rId2" cstate="print">
            <a:lum bright="-10000" contrast="10000"/>
          </a:blip>
          <a:srcRect/>
          <a:stretch>
            <a:fillRect/>
          </a:stretch>
        </p:blipFill>
        <p:spPr bwMode="auto">
          <a:xfrm>
            <a:off x="0" y="0"/>
            <a:ext cx="9144523" cy="6858000"/>
          </a:xfrm>
          <a:prstGeom prst="rect">
            <a:avLst/>
          </a:prstGeom>
          <a:noFill/>
        </p:spPr>
      </p:pic>
      <p:sp>
        <p:nvSpPr>
          <p:cNvPr id="7" name="Title 1"/>
          <p:cNvSpPr txBox="1">
            <a:spLocks/>
          </p:cNvSpPr>
          <p:nvPr/>
        </p:nvSpPr>
        <p:spPr>
          <a:xfrm>
            <a:off x="71438" y="5715000"/>
            <a:ext cx="6072198"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Model 1a: BPSPAM Demak </a:t>
            </a:r>
            <a:b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b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“Profit – Tariff – Flow” Triangle</a:t>
            </a:r>
            <a:endParaRPr kumimoji="0" lang="id-ID" sz="2800" b="1" i="0" u="none" strike="noStrike" kern="1200" cap="none" spc="0" normalizeH="0" baseline="0" noProof="0">
              <a:ln>
                <a:noFill/>
              </a:ln>
              <a:solidFill>
                <a:schemeClr val="bg1"/>
              </a:solidFill>
              <a:effectLst/>
              <a:uLnTx/>
              <a:uFillTx/>
              <a:latin typeface="Gill Sans MT" pitchFamily="34" charset="0"/>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Picture\Demak &amp; Lamongan Model\IMG_4688.JPG"/>
          <p:cNvPicPr>
            <a:picLocks noChangeAspect="1" noChangeArrowheads="1"/>
          </p:cNvPicPr>
          <p:nvPr/>
        </p:nvPicPr>
        <p:blipFill>
          <a:blip r:embed="rId2" cstate="print">
            <a:lum bright="-10000" contrast="10000"/>
          </a:blip>
          <a:srcRect/>
          <a:stretch>
            <a:fillRect/>
          </a:stretch>
        </p:blipFill>
        <p:spPr bwMode="auto">
          <a:xfrm>
            <a:off x="0" y="0"/>
            <a:ext cx="9144522" cy="6858000"/>
          </a:xfrm>
          <a:prstGeom prst="rect">
            <a:avLst/>
          </a:prstGeom>
          <a:noFill/>
        </p:spPr>
      </p:pic>
      <p:sp>
        <p:nvSpPr>
          <p:cNvPr id="6" name="Title 1"/>
          <p:cNvSpPr txBox="1">
            <a:spLocks/>
          </p:cNvSpPr>
          <p:nvPr/>
        </p:nvSpPr>
        <p:spPr>
          <a:xfrm>
            <a:off x="71438" y="5715000"/>
            <a:ext cx="6072198"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Model 1b: BPSPAM Demak </a:t>
            </a:r>
            <a:b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b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“Profit – Tariff – Flow” Triangle</a:t>
            </a:r>
            <a:endParaRPr kumimoji="0" lang="id-ID" sz="2800" b="1" i="0" u="none" strike="noStrike" kern="1200" cap="none" spc="0" normalizeH="0" baseline="0" noProof="0">
              <a:ln>
                <a:noFill/>
              </a:ln>
              <a:solidFill>
                <a:schemeClr val="bg1"/>
              </a:solidFill>
              <a:effectLst/>
              <a:uLnTx/>
              <a:uFillTx/>
              <a:latin typeface="Gill Sans MT" pitchFamily="34" charset="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ture\Demak &amp; Lamongan Model\IMG_4758.JPG"/>
          <p:cNvPicPr>
            <a:picLocks noChangeAspect="1" noChangeArrowheads="1"/>
          </p:cNvPicPr>
          <p:nvPr/>
        </p:nvPicPr>
        <p:blipFill>
          <a:blip r:embed="rId2" cstate="print">
            <a:lum bright="-10000" contrast="10000"/>
          </a:blip>
          <a:srcRect/>
          <a:stretch>
            <a:fillRect/>
          </a:stretch>
        </p:blipFill>
        <p:spPr bwMode="auto">
          <a:xfrm>
            <a:off x="0" y="0"/>
            <a:ext cx="9144522" cy="6858000"/>
          </a:xfrm>
          <a:prstGeom prst="rect">
            <a:avLst/>
          </a:prstGeom>
          <a:noFill/>
        </p:spPr>
      </p:pic>
      <p:sp>
        <p:nvSpPr>
          <p:cNvPr id="6" name="Title 1"/>
          <p:cNvSpPr txBox="1">
            <a:spLocks/>
          </p:cNvSpPr>
          <p:nvPr/>
        </p:nvSpPr>
        <p:spPr>
          <a:xfrm>
            <a:off x="71438" y="5715000"/>
            <a:ext cx="6072198"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Model 1Ia: HIPPAM Lamongan</a:t>
            </a:r>
            <a:b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b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Highly</a:t>
            </a:r>
            <a:r>
              <a:rPr kumimoji="0" lang="en-GB" sz="2800" b="1" i="0" u="none" strike="noStrike" kern="1200" cap="none" spc="0" normalizeH="0" noProof="0">
                <a:ln>
                  <a:noFill/>
                </a:ln>
                <a:solidFill>
                  <a:schemeClr val="bg1"/>
                </a:solidFill>
                <a:effectLst/>
                <a:uLnTx/>
                <a:uFillTx/>
                <a:latin typeface="Gill Sans MT" pitchFamily="34" charset="0"/>
                <a:ea typeface="+mj-ea"/>
                <a:cs typeface="+mj-cs"/>
              </a:rPr>
              <a:t> Profit Centered</a:t>
            </a:r>
            <a:endParaRPr kumimoji="0" lang="id-ID" sz="2800" b="1" i="0" u="none" strike="noStrike" kern="1200" cap="none" spc="0" normalizeH="0" baseline="0" noProof="0">
              <a:ln>
                <a:noFill/>
              </a:ln>
              <a:solidFill>
                <a:schemeClr val="bg1"/>
              </a:solidFill>
              <a:effectLst/>
              <a:uLnTx/>
              <a:uFillTx/>
              <a:latin typeface="Gill Sans MT"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buFontTx/>
              <a:buChar char="-"/>
            </a:pPr>
            <a:r>
              <a:rPr lang="en-GB">
                <a:latin typeface="Gill Sans MT" pitchFamily="34" charset="0"/>
              </a:rPr>
              <a:t>Kalimantan, Papua and Sumatra Islands have around 82% of the country’s total water reserves, while Java Island only holds 4% (PU, 2012). This raises the issue of water security.</a:t>
            </a:r>
          </a:p>
          <a:p>
            <a:pPr lvl="0">
              <a:buFontTx/>
              <a:buChar char="-"/>
            </a:pPr>
            <a:r>
              <a:rPr lang="en-GB">
                <a:latin typeface="Gill Sans MT" pitchFamily="34" charset="0"/>
              </a:rPr>
              <a:t>Access to safe water supply in rural area (56%) is lower than rural area (79%) in which Java Island is experiencing the most rapid urbanization.</a:t>
            </a:r>
          </a:p>
          <a:p>
            <a:pPr lvl="0">
              <a:buFontTx/>
              <a:buChar char="-"/>
            </a:pPr>
            <a:r>
              <a:rPr lang="en-GB">
                <a:latin typeface="Gill Sans MT" pitchFamily="34" charset="0"/>
              </a:rPr>
              <a:t>National Development Plan: universal access by virtue of piped water network.</a:t>
            </a:r>
          </a:p>
          <a:p>
            <a:pPr lvl="0">
              <a:buFontTx/>
              <a:buChar char="-"/>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Background</a:t>
            </a:r>
            <a:endParaRPr lang="id-ID" u="sng">
              <a:latin typeface="Gill Sans MT"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cture\Demak &amp; Lamongan Model\IMG_4760.JPG"/>
          <p:cNvPicPr>
            <a:picLocks noChangeAspect="1" noChangeArrowheads="1"/>
          </p:cNvPicPr>
          <p:nvPr/>
        </p:nvPicPr>
        <p:blipFill>
          <a:blip r:embed="rId2" cstate="print">
            <a:lum bright="-10000" contrast="10000"/>
          </a:blip>
          <a:srcRect/>
          <a:stretch>
            <a:fillRect/>
          </a:stretch>
        </p:blipFill>
        <p:spPr bwMode="auto">
          <a:xfrm>
            <a:off x="0" y="0"/>
            <a:ext cx="9144523" cy="6858000"/>
          </a:xfrm>
          <a:prstGeom prst="rect">
            <a:avLst/>
          </a:prstGeom>
          <a:noFill/>
        </p:spPr>
      </p:pic>
      <p:sp>
        <p:nvSpPr>
          <p:cNvPr id="6" name="Title 1"/>
          <p:cNvSpPr txBox="1">
            <a:spLocks/>
          </p:cNvSpPr>
          <p:nvPr/>
        </p:nvSpPr>
        <p:spPr>
          <a:xfrm>
            <a:off x="71438" y="5715000"/>
            <a:ext cx="6072198"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Model 1Ia: HIPPAM Lamongan</a:t>
            </a:r>
            <a:b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br>
            <a:r>
              <a:rPr kumimoji="0" lang="en-GB" sz="2800" b="1" i="0" u="none" strike="noStrike" kern="1200" cap="none" spc="0" normalizeH="0" baseline="0" noProof="0">
                <a:ln>
                  <a:noFill/>
                </a:ln>
                <a:solidFill>
                  <a:schemeClr val="bg1"/>
                </a:solidFill>
                <a:effectLst/>
                <a:uLnTx/>
                <a:uFillTx/>
                <a:latin typeface="Gill Sans MT" pitchFamily="34" charset="0"/>
                <a:ea typeface="+mj-ea"/>
                <a:cs typeface="+mj-cs"/>
              </a:rPr>
              <a:t>Less</a:t>
            </a:r>
            <a:r>
              <a:rPr kumimoji="0" lang="en-GB" sz="2800" b="1" i="0" u="none" strike="noStrike" kern="1200" cap="none" spc="0" normalizeH="0" noProof="0">
                <a:ln>
                  <a:noFill/>
                </a:ln>
                <a:solidFill>
                  <a:schemeClr val="bg1"/>
                </a:solidFill>
                <a:effectLst/>
                <a:uLnTx/>
                <a:uFillTx/>
                <a:latin typeface="Gill Sans MT" pitchFamily="34" charset="0"/>
                <a:ea typeface="+mj-ea"/>
                <a:cs typeface="+mj-cs"/>
              </a:rPr>
              <a:t> Profit Centered</a:t>
            </a:r>
            <a:endParaRPr kumimoji="0" lang="id-ID" sz="2800" b="1" i="0" u="none" strike="noStrike" kern="1200" cap="none" spc="0" normalizeH="0" baseline="0" noProof="0">
              <a:ln>
                <a:noFill/>
              </a:ln>
              <a:solidFill>
                <a:schemeClr val="bg1"/>
              </a:solidFill>
              <a:effectLst/>
              <a:uLnTx/>
              <a:uFillTx/>
              <a:latin typeface="Gill Sans MT" pitchFamily="34" charset="0"/>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buNone/>
            </a:pPr>
            <a:r>
              <a:rPr lang="en-GB"/>
              <a:t>(1) In line with the new program from the new government: construction of water reservoirs (</a:t>
            </a:r>
            <a:r>
              <a:rPr lang="en-GB" i="1"/>
              <a:t>waduk &amp; embung</a:t>
            </a:r>
            <a:r>
              <a:rPr lang="en-GB"/>
              <a:t>) where 5% is allocated for water supply; </a:t>
            </a:r>
          </a:p>
          <a:p>
            <a:pPr lvl="0">
              <a:buNone/>
            </a:pPr>
            <a:endParaRPr lang="en-GB"/>
          </a:p>
          <a:p>
            <a:pPr lvl="0">
              <a:buNone/>
            </a:pPr>
            <a:r>
              <a:rPr lang="en-GB"/>
              <a:t>(2) Water harvesting as alternative water source; </a:t>
            </a:r>
          </a:p>
          <a:p>
            <a:pPr lvl="0">
              <a:buNone/>
            </a:pPr>
            <a:endParaRPr lang="en-GB"/>
          </a:p>
          <a:p>
            <a:pPr lvl="0">
              <a:buNone/>
            </a:pPr>
            <a:r>
              <a:rPr lang="en-GB"/>
              <a:t>(3) Integrated mapping from multiple watsan programs (PAMSIMAS, STBM, NAWASIS) to identify and register water potentials; </a:t>
            </a:r>
          </a:p>
          <a:p>
            <a:pPr lvl="0">
              <a:buNone/>
            </a:pPr>
            <a:endParaRPr lang="en-GB"/>
          </a:p>
          <a:p>
            <a:pPr lvl="0">
              <a:buNone/>
            </a:pPr>
            <a:r>
              <a:rPr lang="en-GB"/>
              <a:t>(4) Capacity building beyond PAMSIMAS through Association of Community-based Water Supply Organizations;</a:t>
            </a:r>
          </a:p>
          <a:p>
            <a:pPr lvl="0">
              <a:buNone/>
            </a:pPr>
            <a:endParaRPr lang="en-GB"/>
          </a:p>
          <a:p>
            <a:pPr lvl="0">
              <a:buNone/>
            </a:pPr>
            <a:r>
              <a:rPr lang="en-GB"/>
              <a:t>(5)Window of opportunity: watsan as one of the new government pri</a:t>
            </a:r>
            <a:endParaRPr lang="id-ID"/>
          </a:p>
        </p:txBody>
      </p:sp>
      <p:sp>
        <p:nvSpPr>
          <p:cNvPr id="4" name="Title 3"/>
          <p:cNvSpPr>
            <a:spLocks noGrp="1"/>
          </p:cNvSpPr>
          <p:nvPr>
            <p:ph type="title"/>
          </p:nvPr>
        </p:nvSpPr>
        <p:spPr/>
        <p:txBody>
          <a:bodyPr/>
          <a:lstStyle/>
          <a:p>
            <a:r>
              <a:rPr lang="en-GB" u="sng">
                <a:latin typeface="Gill Sans MT" pitchFamily="34" charset="0"/>
              </a:rPr>
              <a:t>Follow Up</a:t>
            </a:r>
            <a:endParaRPr lang="id-ID" u="sng">
              <a:latin typeface="Gill Sans M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Tx/>
              <a:buChar char="-"/>
            </a:pPr>
            <a:r>
              <a:rPr lang="en-GB">
                <a:latin typeface="Gill Sans MT" pitchFamily="34" charset="0"/>
              </a:rPr>
              <a:t>Quantitative: survey for 100 Community Based Organizations in Demak and Lamongan</a:t>
            </a:r>
          </a:p>
          <a:p>
            <a:pPr lvl="0">
              <a:buFontTx/>
              <a:buChar char="-"/>
            </a:pPr>
            <a:r>
              <a:rPr lang="en-GB">
                <a:latin typeface="Gill Sans MT" pitchFamily="34" charset="0"/>
              </a:rPr>
              <a:t>Qualitative: in-depth interviews, Focus Group Discussions, participant observation, informal conversations.</a:t>
            </a: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Methodology</a:t>
            </a:r>
            <a:endParaRPr lang="id-ID" u="sng">
              <a:latin typeface="Gill Sans M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ture\Demak &amp; Lamongan Model\IMG_4758.JPG"/>
          <p:cNvPicPr>
            <a:picLocks noChangeAspect="1" noChangeArrowheads="1"/>
          </p:cNvPicPr>
          <p:nvPr/>
        </p:nvPicPr>
        <p:blipFill>
          <a:blip r:embed="rId2" cstate="print">
            <a:lum bright="-10000" contrast="10000"/>
          </a:blip>
          <a:srcRect/>
          <a:stretch>
            <a:fillRect/>
          </a:stretch>
        </p:blipFill>
        <p:spPr bwMode="auto">
          <a:xfrm>
            <a:off x="0" y="0"/>
            <a:ext cx="9144522" cy="6858000"/>
          </a:xfrm>
          <a:prstGeom prst="rect">
            <a:avLst/>
          </a:prstGeom>
          <a:noFill/>
        </p:spPr>
      </p:pic>
      <p:sp>
        <p:nvSpPr>
          <p:cNvPr id="6" name="Title 1"/>
          <p:cNvSpPr txBox="1">
            <a:spLocks/>
          </p:cNvSpPr>
          <p:nvPr/>
        </p:nvSpPr>
        <p:spPr>
          <a:xfrm>
            <a:off x="71438" y="5715000"/>
            <a:ext cx="6072198"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id-ID" sz="2800" b="1" i="0" u="none" strike="noStrike" kern="1200" cap="none" spc="0" normalizeH="0" baseline="0" noProof="0">
              <a:ln>
                <a:noFill/>
              </a:ln>
              <a:solidFill>
                <a:schemeClr val="bg1"/>
              </a:solidFill>
              <a:effectLst/>
              <a:uLnTx/>
              <a:uFillTx/>
              <a:latin typeface="Gill Sans MT" pitchFamily="34"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GB">
                <a:latin typeface="Gill Sans MT" pitchFamily="34" charset="0"/>
              </a:rPr>
              <a:t>	The institutions are dysfunctional because of two fundamental conditions: </a:t>
            </a:r>
            <a:r>
              <a:rPr lang="en-GB" b="1">
                <a:latin typeface="Gill Sans MT" pitchFamily="34" charset="0"/>
              </a:rPr>
              <a:t>unreliable (or absence of) flow and insufficient capital </a:t>
            </a: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Reverse Onus</a:t>
            </a:r>
            <a:endParaRPr lang="id-ID" u="sng">
              <a:latin typeface="Gill Sans M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a:latin typeface="Gill Sans MT" pitchFamily="34" charset="0"/>
              </a:rPr>
              <a:t>	</a:t>
            </a:r>
            <a:r>
              <a:rPr lang="en-GB" b="1">
                <a:latin typeface="Gill Sans MT" pitchFamily="34" charset="0"/>
              </a:rPr>
              <a:t>Unreliable (or absence of) flow </a:t>
            </a:r>
            <a:r>
              <a:rPr lang="en-GB">
                <a:latin typeface="Gill Sans MT" pitchFamily="34" charset="0"/>
              </a:rPr>
              <a:t>forces the CBOs to adapt and mitigate: </a:t>
            </a:r>
          </a:p>
          <a:p>
            <a:pPr>
              <a:buFontTx/>
              <a:buChar char="-"/>
            </a:pPr>
            <a:r>
              <a:rPr lang="en-GB">
                <a:latin typeface="Gill Sans MT" pitchFamily="34" charset="0"/>
              </a:rPr>
              <a:t>water rationing</a:t>
            </a:r>
          </a:p>
          <a:p>
            <a:pPr>
              <a:buFontTx/>
              <a:buChar char="-"/>
            </a:pPr>
            <a:r>
              <a:rPr lang="en-GB">
                <a:latin typeface="Gill Sans MT" pitchFamily="34" charset="0"/>
              </a:rPr>
              <a:t>reduction of flow duration</a:t>
            </a:r>
          </a:p>
          <a:p>
            <a:pPr>
              <a:buFontTx/>
              <a:buChar char="-"/>
            </a:pPr>
            <a:r>
              <a:rPr lang="en-GB">
                <a:latin typeface="Gill Sans MT" pitchFamily="34" charset="0"/>
              </a:rPr>
              <a:t>renting water sources</a:t>
            </a:r>
          </a:p>
          <a:p>
            <a:pPr>
              <a:buFontTx/>
              <a:buChar char="-"/>
            </a:pPr>
            <a:r>
              <a:rPr lang="en-GB">
                <a:latin typeface="Gill Sans MT" pitchFamily="34" charset="0"/>
              </a:rPr>
              <a:t>even temporary (or permanent) total closure</a:t>
            </a:r>
            <a:endParaRPr lang="id-ID">
              <a:latin typeface="Gill Sans MT" pitchFamily="34" charset="0"/>
            </a:endParaRPr>
          </a:p>
          <a:p>
            <a:pPr lvl="0">
              <a:buNone/>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Reverse Onus</a:t>
            </a:r>
            <a:endParaRPr lang="id-ID" u="sng">
              <a:latin typeface="Gill Sans MT"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GB">
                <a:latin typeface="Gill Sans MT" pitchFamily="34" charset="0"/>
              </a:rPr>
              <a:t>	</a:t>
            </a:r>
            <a:r>
              <a:rPr lang="en-GB" b="1">
                <a:latin typeface="Gill Sans MT" pitchFamily="34" charset="0"/>
              </a:rPr>
              <a:t>“Renting” phenomena</a:t>
            </a:r>
            <a:r>
              <a:rPr lang="en-GB">
                <a:latin typeface="Gill Sans MT" pitchFamily="34" charset="0"/>
              </a:rPr>
              <a:t>: HIPPAM rents surrounding wells—or pay for pumping from surface water (i.e. Bengawan Solo) to their pond or other water storages—to increase its flow during dry season (which may occur for months).</a:t>
            </a: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Reverse Onus</a:t>
            </a:r>
            <a:endParaRPr lang="id-ID" u="sng">
              <a:latin typeface="Gill Sans M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buNone/>
            </a:pPr>
            <a:r>
              <a:rPr lang="en-GB" b="1">
                <a:latin typeface="Gill Sans MT" pitchFamily="34" charset="0"/>
              </a:rPr>
              <a:t>	Insufficient capital </a:t>
            </a:r>
            <a:r>
              <a:rPr lang="en-GB">
                <a:latin typeface="Gill Sans MT" pitchFamily="34" charset="0"/>
              </a:rPr>
              <a:t>triggers negative externality spill-over effects: </a:t>
            </a:r>
          </a:p>
          <a:p>
            <a:pPr lvl="0">
              <a:buFontTx/>
              <a:buChar char="-"/>
            </a:pPr>
            <a:r>
              <a:rPr lang="en-GB">
                <a:latin typeface="Gill Sans MT" pitchFamily="34" charset="0"/>
              </a:rPr>
              <a:t>salary is sacrificed</a:t>
            </a:r>
          </a:p>
          <a:p>
            <a:pPr lvl="0">
              <a:buFontTx/>
              <a:buChar char="-"/>
            </a:pPr>
            <a:r>
              <a:rPr lang="en-GB">
                <a:latin typeface="Gill Sans MT" pitchFamily="34" charset="0"/>
              </a:rPr>
              <a:t>O&amp;M is minimized</a:t>
            </a:r>
          </a:p>
          <a:p>
            <a:pPr lvl="0">
              <a:buFontTx/>
              <a:buChar char="-"/>
            </a:pPr>
            <a:r>
              <a:rPr lang="en-GB">
                <a:latin typeface="Gill Sans MT" pitchFamily="34" charset="0"/>
              </a:rPr>
              <a:t>even the personnel have to temporarily pay for O&amp;M (</a:t>
            </a:r>
            <a:r>
              <a:rPr lang="en-GB" i="1">
                <a:latin typeface="Gill Sans MT" pitchFamily="34" charset="0"/>
              </a:rPr>
              <a:t>nombok</a:t>
            </a:r>
            <a:r>
              <a:rPr lang="en-GB">
                <a:latin typeface="Gill Sans MT" pitchFamily="34" charset="0"/>
              </a:rPr>
              <a:t>) </a:t>
            </a:r>
          </a:p>
          <a:p>
            <a:pPr lvl="0">
              <a:buFontTx/>
              <a:buChar char="-"/>
            </a:pPr>
            <a:r>
              <a:rPr lang="en-GB">
                <a:latin typeface="Gill Sans MT" pitchFamily="34" charset="0"/>
              </a:rPr>
              <a:t>or the users have to pay more for O&amp;M and they call it “</a:t>
            </a:r>
            <a:r>
              <a:rPr lang="en-GB" i="1">
                <a:latin typeface="Gill Sans MT" pitchFamily="34" charset="0"/>
              </a:rPr>
              <a:t>swadaya masyarakat</a:t>
            </a:r>
            <a:r>
              <a:rPr lang="en-GB">
                <a:latin typeface="Gill Sans MT" pitchFamily="34" charset="0"/>
              </a:rPr>
              <a:t>”</a:t>
            </a:r>
          </a:p>
          <a:p>
            <a:pPr lvl="0">
              <a:buFontTx/>
              <a:buChar char="-"/>
            </a:pPr>
            <a:r>
              <a:rPr lang="en-GB">
                <a:latin typeface="Gill Sans MT" pitchFamily="34" charset="0"/>
              </a:rPr>
              <a:t>or looking for credit from third parties (village government, Association, cooperative, or private/informal money lender)</a:t>
            </a: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Reverse Onus</a:t>
            </a:r>
            <a:endParaRPr lang="id-ID" u="sng">
              <a:latin typeface="Gill Sans M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en-GB">
                <a:latin typeface="Gill Sans MT" pitchFamily="34" charset="0"/>
              </a:rPr>
              <a:t>As time goes by, flow and or the ground water table has always been decreasing. Some reasons: increasing number of customers, aging infrastructures</a:t>
            </a:r>
            <a:endParaRPr lang="id-ID">
              <a:latin typeface="Gill Sans MT" pitchFamily="34" charset="0"/>
            </a:endParaRPr>
          </a:p>
          <a:p>
            <a:pPr>
              <a:buFontTx/>
              <a:buChar char="-"/>
            </a:pPr>
            <a:endParaRPr lang="en-GB">
              <a:latin typeface="Gill Sans MT" pitchFamily="34" charset="0"/>
            </a:endParaRPr>
          </a:p>
          <a:p>
            <a:pPr>
              <a:buFontTx/>
              <a:buChar char="-"/>
            </a:pPr>
            <a:r>
              <a:rPr lang="en-GB">
                <a:latin typeface="Gill Sans MT" pitchFamily="34" charset="0"/>
              </a:rPr>
              <a:t>Climate change highly influences flow reliability</a:t>
            </a:r>
          </a:p>
          <a:p>
            <a:pPr>
              <a:buFontTx/>
              <a:buChar char="-"/>
            </a:pPr>
            <a:endParaRPr lang="id-ID">
              <a:latin typeface="Gill Sans MT" pitchFamily="34" charset="0"/>
            </a:endParaRPr>
          </a:p>
        </p:txBody>
      </p:sp>
      <p:sp>
        <p:nvSpPr>
          <p:cNvPr id="4" name="Title 3"/>
          <p:cNvSpPr>
            <a:spLocks noGrp="1"/>
          </p:cNvSpPr>
          <p:nvPr>
            <p:ph type="title"/>
          </p:nvPr>
        </p:nvSpPr>
        <p:spPr/>
        <p:txBody>
          <a:bodyPr/>
          <a:lstStyle/>
          <a:p>
            <a:r>
              <a:rPr lang="en-GB" u="sng">
                <a:latin typeface="Gill Sans MT" pitchFamily="34" charset="0"/>
              </a:rPr>
              <a:t>Flow Reliability</a:t>
            </a:r>
            <a:endParaRPr lang="id-ID" u="sng">
              <a:latin typeface="Gill Sans MT"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672</Words>
  <Application>Microsoft Office PowerPoint</Application>
  <PresentationFormat>On-screen Show (4:3)</PresentationFormat>
  <Paragraphs>123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Times New Roman</vt:lpstr>
      <vt:lpstr>Office Theme</vt:lpstr>
      <vt:lpstr>Indrawan Prabaharyaka iprabaharyaka@gmail.com National Water and Sanitation Working Group</vt:lpstr>
      <vt:lpstr>Background</vt:lpstr>
      <vt:lpstr>Methodology</vt:lpstr>
      <vt:lpstr>PowerPoint Presentation</vt:lpstr>
      <vt:lpstr>Reverse Onus</vt:lpstr>
      <vt:lpstr>Reverse Onus</vt:lpstr>
      <vt:lpstr>Reverse Onus</vt:lpstr>
      <vt:lpstr>Reverse Onus</vt:lpstr>
      <vt:lpstr>Flow Reliability</vt:lpstr>
      <vt:lpstr>Profit</vt:lpstr>
      <vt:lpstr>PowerPoint Presentation</vt:lpstr>
      <vt:lpstr>PowerPoint Presentation</vt:lpstr>
      <vt:lpstr>Capacity Ratio</vt:lpstr>
      <vt:lpstr>Tariff</vt:lpstr>
      <vt:lpstr>Ratio of Personnels to Customers</vt:lpstr>
      <vt:lpstr>Organizational Age</vt:lpstr>
      <vt:lpstr>PowerPoint Presentation</vt:lpstr>
      <vt:lpstr>PowerPoint Presentation</vt:lpstr>
      <vt:lpstr>PowerPoint Presentation</vt:lpstr>
      <vt:lpstr>PowerPoint Presentation</vt:lpstr>
      <vt:lpstr>Follow Up</vt:lpstr>
    </vt:vector>
  </TitlesOfParts>
  <Company>R60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IBM</dc:creator>
  <cp:lastModifiedBy>Mohamad Mova AlAfghani</cp:lastModifiedBy>
  <cp:revision>25</cp:revision>
  <dcterms:created xsi:type="dcterms:W3CDTF">2014-11-17T10:39:01Z</dcterms:created>
  <dcterms:modified xsi:type="dcterms:W3CDTF">2016-07-18T13:38:46Z</dcterms:modified>
</cp:coreProperties>
</file>